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300" r:id="rId35"/>
    <p:sldId id="289" r:id="rId36"/>
    <p:sldId id="290" r:id="rId37"/>
    <p:sldId id="301" r:id="rId38"/>
    <p:sldId id="291" r:id="rId39"/>
    <p:sldId id="292" r:id="rId40"/>
    <p:sldId id="346" r:id="rId41"/>
    <p:sldId id="293" r:id="rId42"/>
    <p:sldId id="294" r:id="rId43"/>
    <p:sldId id="295" r:id="rId44"/>
    <p:sldId id="296" r:id="rId45"/>
    <p:sldId id="297" r:id="rId46"/>
    <p:sldId id="298" r:id="rId47"/>
    <p:sldId id="299"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22" r:id="rId61"/>
    <p:sldId id="323" r:id="rId62"/>
    <p:sldId id="324" r:id="rId63"/>
    <p:sldId id="316" r:id="rId64"/>
    <p:sldId id="321" r:id="rId65"/>
    <p:sldId id="327" r:id="rId66"/>
    <p:sldId id="315" r:id="rId67"/>
    <p:sldId id="329" r:id="rId68"/>
    <p:sldId id="325" r:id="rId69"/>
    <p:sldId id="328" r:id="rId70"/>
    <p:sldId id="352" r:id="rId71"/>
    <p:sldId id="314" r:id="rId72"/>
    <p:sldId id="317" r:id="rId73"/>
    <p:sldId id="318" r:id="rId74"/>
    <p:sldId id="319" r:id="rId75"/>
    <p:sldId id="320" r:id="rId76"/>
    <p:sldId id="330" r:id="rId77"/>
    <p:sldId id="331" r:id="rId78"/>
    <p:sldId id="332" r:id="rId79"/>
    <p:sldId id="333" r:id="rId80"/>
    <p:sldId id="335" r:id="rId81"/>
    <p:sldId id="336" r:id="rId82"/>
    <p:sldId id="337" r:id="rId83"/>
    <p:sldId id="338" r:id="rId84"/>
    <p:sldId id="345" r:id="rId85"/>
    <p:sldId id="356" r:id="rId86"/>
    <p:sldId id="357" r:id="rId87"/>
    <p:sldId id="358" r:id="rId88"/>
    <p:sldId id="339" r:id="rId89"/>
    <p:sldId id="340" r:id="rId90"/>
    <p:sldId id="342" r:id="rId91"/>
    <p:sldId id="343" r:id="rId92"/>
    <p:sldId id="344" r:id="rId93"/>
    <p:sldId id="347" r:id="rId94"/>
    <p:sldId id="351" r:id="rId95"/>
    <p:sldId id="348" r:id="rId96"/>
    <p:sldId id="349" r:id="rId97"/>
    <p:sldId id="350" r:id="rId98"/>
    <p:sldId id="353" r:id="rId99"/>
    <p:sldId id="354" r:id="rId100"/>
    <p:sldId id="355" r:id="rId101"/>
    <p:sldId id="359" r:id="rId102"/>
    <p:sldId id="360" r:id="rId103"/>
    <p:sldId id="363" r:id="rId104"/>
    <p:sldId id="361" r:id="rId105"/>
    <p:sldId id="362" r:id="rId106"/>
    <p:sldId id="364" r:id="rId107"/>
    <p:sldId id="366"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812" autoAdjust="0"/>
  </p:normalViewPr>
  <p:slideViewPr>
    <p:cSldViewPr snapToGrid="0" snapToObjects="1">
      <p:cViewPr varScale="1">
        <p:scale>
          <a:sx n="104" d="100"/>
          <a:sy n="104" d="100"/>
        </p:scale>
        <p:origin x="-10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 Id="rId3"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 Id="rId9" Type="http://schemas.openxmlformats.org/officeDocument/2006/relationships/image" Target="../media/image63.emf"/><Relationship Id="rId1" Type="http://schemas.openxmlformats.org/officeDocument/2006/relationships/image" Target="../media/image55.emf"/><Relationship Id="rId2"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E88DD9-62FA-2040-B69B-B2E3C938ED10}"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AAE1D-8E0E-8948-BDD0-22649BFFBB0F}"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E88DD9-62FA-2040-B69B-B2E3C938ED10}"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E88DD9-62FA-2040-B69B-B2E3C938ED10}"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E88DD9-62FA-2040-B69B-B2E3C938ED10}"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E88DD9-62FA-2040-B69B-B2E3C938ED10}"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AAE1D-8E0E-8948-BDD0-22649BFFBB0F}"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E88DD9-62FA-2040-B69B-B2E3C938ED10}"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E88DD9-62FA-2040-B69B-B2E3C938ED10}" type="datetimeFigureOut">
              <a:rPr lang="en-US" smtClean="0"/>
              <a:t>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AAE1D-8E0E-8948-BDD0-22649BFFBB0F}"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E88DD9-62FA-2040-B69B-B2E3C938ED10}" type="datetimeFigureOut">
              <a:rPr lang="en-US" smtClean="0"/>
              <a:t>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E88DD9-62FA-2040-B69B-B2E3C938ED10}" type="datetimeFigureOut">
              <a:rPr lang="en-US" smtClean="0"/>
              <a:t>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E88DD9-62FA-2040-B69B-B2E3C938ED10}"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AAE1D-8E0E-8948-BDD0-22649BFFBB0F}"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E88DD9-62FA-2040-B69B-B2E3C938ED10}"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AAE1D-8E0E-8948-BDD0-22649BFFBB0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AE88DD9-62FA-2040-B69B-B2E3C938ED10}" type="datetimeFigureOut">
              <a:rPr lang="en-US" smtClean="0"/>
              <a:t>1/30/18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D3AAE1D-8E0E-8948-BDD0-22649BFFBB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1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11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oleObject" Target="../embeddings/oleObject15.bin"/><Relationship Id="rId5" Type="http://schemas.openxmlformats.org/officeDocument/2006/relationships/image" Target="../media/image11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dW8Cy6WrO94&amp;list=PL55C7C83781CF431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oleObject" Target="../embeddings/oleObject1.bin"/><Relationship Id="rId5" Type="http://schemas.openxmlformats.org/officeDocument/2006/relationships/image" Target="../media/image28.emf"/><Relationship Id="rId6" Type="http://schemas.openxmlformats.org/officeDocument/2006/relationships/oleObject" Target="../embeddings/oleObject2.bin"/><Relationship Id="rId7" Type="http://schemas.openxmlformats.org/officeDocument/2006/relationships/image" Target="../media/image29.emf"/><Relationship Id="rId8" Type="http://schemas.openxmlformats.org/officeDocument/2006/relationships/oleObject" Target="../embeddings/oleObject3.bin"/><Relationship Id="rId9"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en.wikipedia.org/wiki/%C3%89variste_Galois" TargetMode="Externa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7.bin"/><Relationship Id="rId20" Type="http://schemas.openxmlformats.org/officeDocument/2006/relationships/image" Target="../media/image63.emf"/><Relationship Id="rId10" Type="http://schemas.openxmlformats.org/officeDocument/2006/relationships/image" Target="../media/image58.emf"/><Relationship Id="rId11" Type="http://schemas.openxmlformats.org/officeDocument/2006/relationships/oleObject" Target="../embeddings/oleObject8.bin"/><Relationship Id="rId12" Type="http://schemas.openxmlformats.org/officeDocument/2006/relationships/image" Target="../media/image59.emf"/><Relationship Id="rId13" Type="http://schemas.openxmlformats.org/officeDocument/2006/relationships/oleObject" Target="../embeddings/oleObject9.bin"/><Relationship Id="rId14" Type="http://schemas.openxmlformats.org/officeDocument/2006/relationships/image" Target="../media/image60.emf"/><Relationship Id="rId15" Type="http://schemas.openxmlformats.org/officeDocument/2006/relationships/oleObject" Target="../embeddings/oleObject10.bin"/><Relationship Id="rId16" Type="http://schemas.openxmlformats.org/officeDocument/2006/relationships/image" Target="../media/image61.emf"/><Relationship Id="rId17" Type="http://schemas.openxmlformats.org/officeDocument/2006/relationships/oleObject" Target="../embeddings/oleObject11.bin"/><Relationship Id="rId18" Type="http://schemas.openxmlformats.org/officeDocument/2006/relationships/image" Target="../media/image62.emf"/><Relationship Id="rId19" Type="http://schemas.openxmlformats.org/officeDocument/2006/relationships/oleObject" Target="../embeddings/oleObject1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4.bin"/><Relationship Id="rId4" Type="http://schemas.openxmlformats.org/officeDocument/2006/relationships/image" Target="../media/image55.emf"/><Relationship Id="rId5" Type="http://schemas.openxmlformats.org/officeDocument/2006/relationships/oleObject" Target="../embeddings/oleObject5.bin"/><Relationship Id="rId6" Type="http://schemas.openxmlformats.org/officeDocument/2006/relationships/image" Target="../media/image56.emf"/><Relationship Id="rId7" Type="http://schemas.openxmlformats.org/officeDocument/2006/relationships/oleObject" Target="../embeddings/oleObject6.bin"/><Relationship Id="rId8" Type="http://schemas.openxmlformats.org/officeDocument/2006/relationships/image" Target="../media/image5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Bijection,_injection_and_surjec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Wallpaper_group" TargetMode="External"/><Relationship Id="rId3" Type="http://schemas.openxmlformats.org/officeDocument/2006/relationships/hyperlink" Target="https://en.wikipedia.org/wiki/Space_group"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Trace_(linear_algebra" TargetMode="External"/><Relationship Id="rId4" Type="http://schemas.openxmlformats.org/officeDocument/2006/relationships/hyperlink" Target="https://en.wikipedia.org/wiki/Klein_geometry" TargetMode="External"/><Relationship Id="rId1" Type="http://schemas.openxmlformats.org/officeDocument/2006/relationships/slideLayout" Target="../slideLayouts/slideLayout2.xml"/><Relationship Id="rId2" Type="http://schemas.openxmlformats.org/officeDocument/2006/relationships/hyperlink" Target="https://en.wikipedia.org/wiki/Group_a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Group Theory</a:t>
            </a:r>
            <a:endParaRPr lang="en-US" dirty="0"/>
          </a:p>
        </p:txBody>
      </p:sp>
      <p:sp>
        <p:nvSpPr>
          <p:cNvPr id="3" name="Subtitle 2"/>
          <p:cNvSpPr>
            <a:spLocks noGrp="1"/>
          </p:cNvSpPr>
          <p:nvPr>
            <p:ph type="subTitle" idx="1"/>
          </p:nvPr>
        </p:nvSpPr>
        <p:spPr/>
        <p:txBody>
          <a:bodyPr/>
          <a:lstStyle/>
          <a:p>
            <a:r>
              <a:rPr lang="en-US" dirty="0" smtClean="0"/>
              <a:t>Haiyang Yu</a:t>
            </a:r>
          </a:p>
          <a:p>
            <a:r>
              <a:rPr lang="en-US" dirty="0" smtClean="0"/>
              <a:t>01/14/2018</a:t>
            </a:r>
            <a:endParaRPr lang="en-US" dirty="0"/>
          </a:p>
        </p:txBody>
      </p:sp>
    </p:spTree>
    <p:extLst>
      <p:ext uri="{BB962C8B-B14F-4D97-AF65-F5344CB8AC3E}">
        <p14:creationId xmlns:p14="http://schemas.microsoft.com/office/powerpoint/2010/main" val="35503445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475" y="424929"/>
            <a:ext cx="6631308" cy="1177852"/>
          </a:xfrm>
          <a:prstGeom prst="rect">
            <a:avLst/>
          </a:prstGeom>
        </p:spPr>
      </p:pic>
      <p:pic>
        <p:nvPicPr>
          <p:cNvPr id="5" name="Picture 4"/>
          <p:cNvPicPr>
            <a:picLocks noChangeAspect="1"/>
          </p:cNvPicPr>
          <p:nvPr/>
        </p:nvPicPr>
        <p:blipFill>
          <a:blip r:embed="rId3"/>
          <a:stretch>
            <a:fillRect/>
          </a:stretch>
        </p:blipFill>
        <p:spPr>
          <a:xfrm>
            <a:off x="1013624" y="1767426"/>
            <a:ext cx="4640695" cy="1073275"/>
          </a:xfrm>
          <a:prstGeom prst="rect">
            <a:avLst/>
          </a:prstGeom>
        </p:spPr>
      </p:pic>
      <p:pic>
        <p:nvPicPr>
          <p:cNvPr id="6" name="Picture 5"/>
          <p:cNvPicPr>
            <a:picLocks noChangeAspect="1"/>
          </p:cNvPicPr>
          <p:nvPr/>
        </p:nvPicPr>
        <p:blipFill>
          <a:blip r:embed="rId4"/>
          <a:stretch>
            <a:fillRect/>
          </a:stretch>
        </p:blipFill>
        <p:spPr>
          <a:xfrm>
            <a:off x="1062475" y="3408050"/>
            <a:ext cx="6085099" cy="417538"/>
          </a:xfrm>
          <a:prstGeom prst="rect">
            <a:avLst/>
          </a:prstGeom>
        </p:spPr>
      </p:pic>
      <p:sp>
        <p:nvSpPr>
          <p:cNvPr id="7" name="TextBox 6"/>
          <p:cNvSpPr txBox="1"/>
          <p:nvPr/>
        </p:nvSpPr>
        <p:spPr>
          <a:xfrm>
            <a:off x="976992" y="2953241"/>
            <a:ext cx="7681568" cy="1754327"/>
          </a:xfrm>
          <a:prstGeom prst="rect">
            <a:avLst/>
          </a:prstGeom>
          <a:noFill/>
        </p:spPr>
        <p:txBody>
          <a:bodyPr wrap="square" rtlCol="0">
            <a:spAutoFit/>
          </a:bodyPr>
          <a:lstStyle/>
          <a:p>
            <a:r>
              <a:rPr lang="en-US" dirty="0" smtClean="0"/>
              <a:t>, which is a cubic equation of y that can be solved by </a:t>
            </a:r>
            <a:r>
              <a:rPr lang="en-US" dirty="0" err="1" smtClean="0"/>
              <a:t>Cardan’s</a:t>
            </a:r>
            <a:r>
              <a:rPr lang="en-US" dirty="0" smtClean="0"/>
              <a:t> formula:</a:t>
            </a:r>
          </a:p>
          <a:p>
            <a:endParaRPr lang="en-US" dirty="0"/>
          </a:p>
          <a:p>
            <a:endParaRPr lang="en-US" dirty="0" smtClean="0"/>
          </a:p>
          <a:p>
            <a:endParaRPr lang="en-US" dirty="0"/>
          </a:p>
          <a:p>
            <a:r>
              <a:rPr lang="en-US" dirty="0" smtClean="0"/>
              <a:t>Then, the right hand side of the original equation becomes a complete square form:</a:t>
            </a:r>
            <a:endParaRPr lang="en-US" dirty="0"/>
          </a:p>
        </p:txBody>
      </p:sp>
      <p:pic>
        <p:nvPicPr>
          <p:cNvPr id="8" name="Picture 7"/>
          <p:cNvPicPr>
            <a:picLocks noChangeAspect="1"/>
          </p:cNvPicPr>
          <p:nvPr/>
        </p:nvPicPr>
        <p:blipFill>
          <a:blip r:embed="rId5"/>
          <a:stretch>
            <a:fillRect/>
          </a:stretch>
        </p:blipFill>
        <p:spPr>
          <a:xfrm>
            <a:off x="2947985" y="4467112"/>
            <a:ext cx="3610045" cy="616990"/>
          </a:xfrm>
          <a:prstGeom prst="rect">
            <a:avLst/>
          </a:prstGeom>
        </p:spPr>
      </p:pic>
      <p:pic>
        <p:nvPicPr>
          <p:cNvPr id="9" name="Picture 8"/>
          <p:cNvPicPr>
            <a:picLocks noChangeAspect="1"/>
          </p:cNvPicPr>
          <p:nvPr/>
        </p:nvPicPr>
        <p:blipFill>
          <a:blip r:embed="rId6"/>
          <a:stretch>
            <a:fillRect/>
          </a:stretch>
        </p:blipFill>
        <p:spPr>
          <a:xfrm>
            <a:off x="1062475" y="5206212"/>
            <a:ext cx="6741219" cy="587035"/>
          </a:xfrm>
          <a:prstGeom prst="rect">
            <a:avLst/>
          </a:prstGeom>
          <a:ln>
            <a:solidFill>
              <a:srgbClr val="FF0000"/>
            </a:solidFill>
          </a:ln>
        </p:spPr>
      </p:pic>
      <p:sp>
        <p:nvSpPr>
          <p:cNvPr id="10" name="Right Arrow 9"/>
          <p:cNvSpPr/>
          <p:nvPr/>
        </p:nvSpPr>
        <p:spPr>
          <a:xfrm>
            <a:off x="459782" y="5324532"/>
            <a:ext cx="390796" cy="3200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62475" y="5983387"/>
            <a:ext cx="7289188" cy="369332"/>
          </a:xfrm>
          <a:prstGeom prst="rect">
            <a:avLst/>
          </a:prstGeom>
          <a:noFill/>
        </p:spPr>
        <p:txBody>
          <a:bodyPr wrap="none" rtlCol="0">
            <a:spAutoFit/>
          </a:bodyPr>
          <a:lstStyle/>
          <a:p>
            <a:r>
              <a:rPr lang="en-US" dirty="0" smtClean="0"/>
              <a:t>, where y0, alpha, beta are solved from the above cubic equation of y.</a:t>
            </a:r>
            <a:endParaRPr lang="en-US" dirty="0"/>
          </a:p>
        </p:txBody>
      </p:sp>
    </p:spTree>
    <p:extLst>
      <p:ext uri="{BB962C8B-B14F-4D97-AF65-F5344CB8AC3E}">
        <p14:creationId xmlns:p14="http://schemas.microsoft.com/office/powerpoint/2010/main" val="5686841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Galois theory</a:t>
            </a:r>
            <a:endParaRPr lang="en-US" dirty="0"/>
          </a:p>
        </p:txBody>
      </p:sp>
      <p:sp>
        <p:nvSpPr>
          <p:cNvPr id="3" name="Content Placeholder 2"/>
          <p:cNvSpPr>
            <a:spLocks noGrp="1"/>
          </p:cNvSpPr>
          <p:nvPr>
            <p:ph idx="1"/>
          </p:nvPr>
        </p:nvSpPr>
        <p:spPr/>
        <p:txBody>
          <a:bodyPr/>
          <a:lstStyle/>
          <a:p>
            <a:r>
              <a:rPr lang="en-US" dirty="0" smtClean="0"/>
              <a:t>At the level of groups of symmetries of zeroes, in order for an equation to be solvable by radicals, it has to have such a chain of subgroups (or called extended Fields):</a:t>
            </a:r>
          </a:p>
          <a:p>
            <a:pPr marL="0" indent="0">
              <a:buNone/>
            </a:pPr>
            <a:r>
              <a:rPr lang="en-US" dirty="0" smtClean="0"/>
              <a:t>		G</a:t>
            </a:r>
            <a:r>
              <a:rPr lang="en-US" baseline="-25000" dirty="0" smtClean="0"/>
              <a:t>1</a:t>
            </a:r>
            <a:r>
              <a:rPr lang="en-US" dirty="0" smtClean="0"/>
              <a:t> ⊇ G</a:t>
            </a:r>
            <a:r>
              <a:rPr lang="en-US" baseline="-25000" dirty="0" smtClean="0"/>
              <a:t>2</a:t>
            </a:r>
            <a:r>
              <a:rPr lang="en-US" dirty="0" smtClean="0"/>
              <a:t> ⊇ </a:t>
            </a:r>
            <a:r>
              <a:rPr lang="mr-IN" dirty="0" smtClean="0"/>
              <a:t>…</a:t>
            </a:r>
            <a:r>
              <a:rPr lang="en-US" dirty="0" smtClean="0"/>
              <a:t> ⊇ </a:t>
            </a:r>
            <a:r>
              <a:rPr lang="en-US" dirty="0" err="1" smtClean="0"/>
              <a:t>G</a:t>
            </a:r>
            <a:r>
              <a:rPr lang="en-US" baseline="-25000" dirty="0" err="1" smtClean="0"/>
              <a:t>k</a:t>
            </a:r>
            <a:r>
              <a:rPr lang="en-US" dirty="0" smtClean="0"/>
              <a:t> = E = {e}</a:t>
            </a:r>
            <a:endParaRPr lang="en-US" dirty="0"/>
          </a:p>
          <a:p>
            <a:r>
              <a:rPr lang="en-US" dirty="0" smtClean="0"/>
              <a:t>with properties that </a:t>
            </a:r>
          </a:p>
          <a:p>
            <a:r>
              <a:rPr lang="en-US" dirty="0" smtClean="0"/>
              <a:t>1) </a:t>
            </a:r>
            <a:r>
              <a:rPr lang="en-US" dirty="0" err="1" smtClean="0"/>
              <a:t>G</a:t>
            </a:r>
            <a:r>
              <a:rPr lang="en-US" baseline="-25000" dirty="0" err="1" smtClean="0"/>
              <a:t>i</a:t>
            </a:r>
            <a:r>
              <a:rPr lang="en-US" dirty="0" smtClean="0"/>
              <a:t> is a normal subgroup of G</a:t>
            </a:r>
            <a:r>
              <a:rPr lang="en-US" baseline="-25000" dirty="0" smtClean="0"/>
              <a:t>i+1</a:t>
            </a:r>
            <a:r>
              <a:rPr lang="en-US" dirty="0" smtClean="0"/>
              <a:t>, for every </a:t>
            </a:r>
            <a:r>
              <a:rPr lang="en-US" dirty="0" err="1" smtClean="0"/>
              <a:t>i</a:t>
            </a:r>
            <a:r>
              <a:rPr lang="en-US" dirty="0" smtClean="0"/>
              <a:t>=1,2,</a:t>
            </a:r>
            <a:r>
              <a:rPr lang="mr-IN" dirty="0" smtClean="0"/>
              <a:t>…</a:t>
            </a:r>
            <a:r>
              <a:rPr lang="en-US" dirty="0" smtClean="0"/>
              <a:t>,k-1;</a:t>
            </a:r>
          </a:p>
          <a:p>
            <a:r>
              <a:rPr lang="en-US" dirty="0" smtClean="0"/>
              <a:t>2) The corresponding quotient group G</a:t>
            </a:r>
            <a:r>
              <a:rPr lang="en-US" baseline="-25000" dirty="0" smtClean="0"/>
              <a:t>i+1</a:t>
            </a:r>
            <a:r>
              <a:rPr lang="en-US" dirty="0" smtClean="0"/>
              <a:t>/</a:t>
            </a:r>
            <a:r>
              <a:rPr lang="en-US" dirty="0" err="1" smtClean="0"/>
              <a:t>G</a:t>
            </a:r>
            <a:r>
              <a:rPr lang="en-US" baseline="-25000" dirty="0" err="1" smtClean="0"/>
              <a:t>i</a:t>
            </a:r>
            <a:r>
              <a:rPr lang="en-US" dirty="0" smtClean="0"/>
              <a:t> is isomorphism to the cyclic group (i.e. </a:t>
            </a:r>
            <a:r>
              <a:rPr lang="en-US" dirty="0" err="1"/>
              <a:t>x</a:t>
            </a:r>
            <a:r>
              <a:rPr lang="en-US" baseline="30000" dirty="0" err="1" smtClean="0"/>
              <a:t>p</a:t>
            </a:r>
            <a:r>
              <a:rPr lang="en-US" dirty="0" smtClean="0"/>
              <a:t>=c)</a:t>
            </a:r>
            <a:endParaRPr lang="en-US" dirty="0"/>
          </a:p>
        </p:txBody>
      </p:sp>
    </p:spTree>
    <p:extLst>
      <p:ext uri="{BB962C8B-B14F-4D97-AF65-F5344CB8AC3E}">
        <p14:creationId xmlns:p14="http://schemas.microsoft.com/office/powerpoint/2010/main" val="1307367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x</a:t>
            </a:r>
            <a:r>
              <a:rPr lang="en-US" baseline="30000" dirty="0" smtClean="0"/>
              <a:t>4</a:t>
            </a:r>
            <a:r>
              <a:rPr lang="en-US" dirty="0" smtClean="0"/>
              <a:t>+px</a:t>
            </a:r>
            <a:r>
              <a:rPr lang="en-US" baseline="30000" dirty="0" smtClean="0"/>
              <a:t>2</a:t>
            </a:r>
            <a:r>
              <a:rPr lang="en-US" dirty="0" smtClean="0"/>
              <a:t>+q=0</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roots of this equation:</a:t>
            </a:r>
          </a:p>
          <a:p>
            <a:endParaRPr lang="en-US" dirty="0"/>
          </a:p>
          <a:p>
            <a:endParaRPr lang="en-US" dirty="0" smtClean="0"/>
          </a:p>
          <a:p>
            <a:endParaRPr lang="en-US" dirty="0" smtClean="0"/>
          </a:p>
          <a:p>
            <a:endParaRPr lang="en-US" dirty="0"/>
          </a:p>
          <a:p>
            <a:endParaRPr lang="en-US" dirty="0" smtClean="0"/>
          </a:p>
          <a:p>
            <a:endParaRPr lang="en-US" dirty="0"/>
          </a:p>
          <a:p>
            <a:r>
              <a:rPr lang="en-US" dirty="0" smtClean="0"/>
              <a:t>Denote R=Q(p, q) as the field (no forms of square root) of all radicals of p and q;</a:t>
            </a:r>
          </a:p>
          <a:p>
            <a:r>
              <a:rPr lang="en-US" dirty="0" smtClean="0"/>
              <a:t>Then, there are only two relations:</a:t>
            </a:r>
          </a:p>
          <a:p>
            <a:pPr marL="0" indent="0">
              <a:buNone/>
            </a:pPr>
            <a:r>
              <a:rPr lang="en-US" dirty="0" smtClean="0"/>
              <a:t>		x</a:t>
            </a:r>
            <a:r>
              <a:rPr lang="en-US" baseline="-25000" dirty="0" smtClean="0"/>
              <a:t>1</a:t>
            </a:r>
            <a:r>
              <a:rPr lang="en-US" dirty="0" smtClean="0"/>
              <a:t>+x</a:t>
            </a:r>
            <a:r>
              <a:rPr lang="en-US" baseline="-25000" dirty="0" smtClean="0"/>
              <a:t>2</a:t>
            </a:r>
            <a:r>
              <a:rPr lang="en-US" dirty="0" smtClean="0"/>
              <a:t>=0;	x</a:t>
            </a:r>
            <a:r>
              <a:rPr lang="en-US" baseline="-25000" dirty="0" smtClean="0"/>
              <a:t>3</a:t>
            </a:r>
            <a:r>
              <a:rPr lang="en-US" dirty="0" smtClean="0"/>
              <a:t>+x</a:t>
            </a:r>
            <a:r>
              <a:rPr lang="en-US" baseline="-25000" dirty="0" smtClean="0"/>
              <a:t>4</a:t>
            </a:r>
            <a:r>
              <a:rPr lang="en-US" dirty="0" smtClean="0"/>
              <a:t>=0</a:t>
            </a:r>
            <a:endParaRPr lang="en-US" dirty="0"/>
          </a:p>
          <a:p>
            <a:r>
              <a:rPr lang="en-US" dirty="0" smtClean="0"/>
              <a:t>The corresponding (normal) subgroup of the permutation group of roots is:</a:t>
            </a:r>
          </a:p>
          <a:p>
            <a:pPr marL="0" indent="0">
              <a:buNone/>
            </a:pPr>
            <a:r>
              <a:rPr lang="en-US" dirty="0" smtClean="0"/>
              <a:t>D</a:t>
            </a:r>
            <a:r>
              <a:rPr lang="en-US" baseline="-25000" dirty="0" smtClean="0"/>
              <a:t>4</a:t>
            </a:r>
            <a:r>
              <a:rPr lang="en-US" dirty="0" smtClean="0"/>
              <a:t> = {e</a:t>
            </a:r>
            <a:r>
              <a:rPr lang="en-US" dirty="0"/>
              <a:t>, (12), (34), (12)(34), (13)(24), (14)(23), (1324), (1423)} </a:t>
            </a:r>
            <a:r>
              <a:rPr lang="en-US" dirty="0" smtClean="0"/>
              <a:t>⊆ S</a:t>
            </a:r>
            <a:r>
              <a:rPr lang="en-US" baseline="-25000" dirty="0" smtClean="0"/>
              <a:t>4</a:t>
            </a:r>
          </a:p>
        </p:txBody>
      </p:sp>
      <p:graphicFrame>
        <p:nvGraphicFramePr>
          <p:cNvPr id="4" name="Object 3"/>
          <p:cNvGraphicFramePr>
            <a:graphicFrameLocks noChangeAspect="1"/>
          </p:cNvGraphicFramePr>
          <p:nvPr>
            <p:extLst>
              <p:ext uri="{D42A27DB-BD31-4B8C-83A1-F6EECF244321}">
                <p14:modId xmlns:p14="http://schemas.microsoft.com/office/powerpoint/2010/main" val="2405489428"/>
              </p:ext>
            </p:extLst>
          </p:nvPr>
        </p:nvGraphicFramePr>
        <p:xfrm>
          <a:off x="1814542" y="2038230"/>
          <a:ext cx="5318125" cy="1868487"/>
        </p:xfrm>
        <a:graphic>
          <a:graphicData uri="http://schemas.openxmlformats.org/presentationml/2006/ole">
            <mc:AlternateContent xmlns:mc="http://schemas.openxmlformats.org/markup-compatibility/2006">
              <mc:Choice xmlns:v="urn:schemas-microsoft-com:vml" Requires="v">
                <p:oleObj spid="_x0000_s17473" name="Equation" r:id="rId3" imgW="2844800" imgH="1003300" progId="Equation.3">
                  <p:embed/>
                </p:oleObj>
              </mc:Choice>
              <mc:Fallback>
                <p:oleObj name="Equation" r:id="rId3" imgW="2844800" imgH="1003300" progId="Equation.3">
                  <p:embed/>
                  <p:pic>
                    <p:nvPicPr>
                      <p:cNvPr id="0" name=""/>
                      <p:cNvPicPr/>
                      <p:nvPr/>
                    </p:nvPicPr>
                    <p:blipFill>
                      <a:blip r:embed="rId4"/>
                      <a:stretch>
                        <a:fillRect/>
                      </a:stretch>
                    </p:blipFill>
                    <p:spPr>
                      <a:xfrm>
                        <a:off x="1814542" y="2038230"/>
                        <a:ext cx="5318125" cy="1868487"/>
                      </a:xfrm>
                      <a:prstGeom prst="rect">
                        <a:avLst/>
                      </a:prstGeom>
                      <a:ln>
                        <a:noFill/>
                      </a:ln>
                    </p:spPr>
                  </p:pic>
                </p:oleObj>
              </mc:Fallback>
            </mc:AlternateContent>
          </a:graphicData>
        </a:graphic>
      </p:graphicFrame>
    </p:spTree>
    <p:extLst>
      <p:ext uri="{BB962C8B-B14F-4D97-AF65-F5344CB8AC3E}">
        <p14:creationId xmlns:p14="http://schemas.microsoft.com/office/powerpoint/2010/main" val="2569770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1504"/>
            <a:ext cx="8229600" cy="5695496"/>
          </a:xfrm>
        </p:spPr>
        <p:txBody>
          <a:bodyPr/>
          <a:lstStyle/>
          <a:p>
            <a:r>
              <a:rPr lang="en-US" dirty="0" smtClean="0"/>
              <a:t>If we introduce variable w with the form of square root: w is a root </a:t>
            </a:r>
            <a:r>
              <a:rPr lang="en-US" dirty="0"/>
              <a:t>in cyclic </a:t>
            </a:r>
            <a:r>
              <a:rPr lang="en-US" dirty="0" smtClean="0"/>
              <a:t>equation </a:t>
            </a:r>
            <a:r>
              <a:rPr lang="en-US" dirty="0"/>
              <a:t>w</a:t>
            </a:r>
            <a:r>
              <a:rPr lang="en-US" baseline="30000" dirty="0"/>
              <a:t>2</a:t>
            </a:r>
            <a:r>
              <a:rPr lang="en-US" dirty="0"/>
              <a:t>=p</a:t>
            </a:r>
            <a:r>
              <a:rPr lang="en-US" baseline="30000" dirty="0"/>
              <a:t>2</a:t>
            </a:r>
            <a:r>
              <a:rPr lang="en-US" dirty="0"/>
              <a:t>-</a:t>
            </a:r>
            <a:r>
              <a:rPr lang="en-US" dirty="0" smtClean="0"/>
              <a:t>4q, then the field is extended as R’=R(w), which denotes the radicals using p, q and w=</a:t>
            </a:r>
            <a:r>
              <a:rPr lang="en-US" dirty="0" err="1" smtClean="0"/>
              <a:t>sqrt</a:t>
            </a:r>
            <a:r>
              <a:rPr lang="en-US" dirty="0" smtClean="0"/>
              <a:t>(</a:t>
            </a:r>
            <a:r>
              <a:rPr lang="en-US" dirty="0"/>
              <a:t>p</a:t>
            </a:r>
            <a:r>
              <a:rPr lang="en-US" baseline="30000" dirty="0"/>
              <a:t>2</a:t>
            </a:r>
            <a:r>
              <a:rPr lang="en-US" dirty="0"/>
              <a:t>-4q</a:t>
            </a:r>
            <a:r>
              <a:rPr lang="en-US" dirty="0" smtClean="0"/>
              <a:t>). </a:t>
            </a:r>
          </a:p>
          <a:p>
            <a:r>
              <a:rPr lang="en-US" dirty="0" smtClean="0"/>
              <a:t>Then, one more relation occurs:</a:t>
            </a:r>
          </a:p>
          <a:p>
            <a:pPr marL="0" indent="0">
              <a:buNone/>
            </a:pPr>
            <a:r>
              <a:rPr lang="en-US" dirty="0" smtClean="0"/>
              <a:t>			x</a:t>
            </a:r>
            <a:r>
              <a:rPr lang="en-US" baseline="-25000" dirty="0" smtClean="0"/>
              <a:t>1</a:t>
            </a:r>
            <a:r>
              <a:rPr lang="en-US" baseline="30000" dirty="0" smtClean="0"/>
              <a:t>2</a:t>
            </a:r>
            <a:r>
              <a:rPr lang="en-US" dirty="0" smtClean="0"/>
              <a:t> </a:t>
            </a:r>
            <a:r>
              <a:rPr lang="mr-IN" dirty="0" smtClean="0"/>
              <a:t>–</a:t>
            </a:r>
            <a:r>
              <a:rPr lang="en-US" dirty="0" smtClean="0"/>
              <a:t> x</a:t>
            </a:r>
            <a:r>
              <a:rPr lang="en-US" baseline="-25000" dirty="0" smtClean="0"/>
              <a:t>3</a:t>
            </a:r>
            <a:r>
              <a:rPr lang="en-US" baseline="30000" dirty="0" smtClean="0"/>
              <a:t>2</a:t>
            </a:r>
            <a:r>
              <a:rPr lang="en-US" dirty="0" smtClean="0"/>
              <a:t> = w</a:t>
            </a:r>
            <a:endParaRPr lang="en-US" baseline="30000" dirty="0"/>
          </a:p>
          <a:p>
            <a:r>
              <a:rPr lang="en-US" dirty="0" smtClean="0"/>
              <a:t>Corresponding normal subgroup:</a:t>
            </a:r>
            <a:endParaRPr lang="en-US" dirty="0"/>
          </a:p>
          <a:p>
            <a:pPr marL="0" indent="0">
              <a:buNone/>
            </a:pPr>
            <a:r>
              <a:rPr lang="en-US" dirty="0" smtClean="0"/>
              <a:t>	K = {e, (12), (34), (12)(34)} ⊆ D</a:t>
            </a:r>
            <a:r>
              <a:rPr lang="en-US" baseline="-25000" dirty="0" smtClean="0"/>
              <a:t>4</a:t>
            </a:r>
          </a:p>
          <a:p>
            <a:endParaRPr lang="en-US" dirty="0"/>
          </a:p>
        </p:txBody>
      </p:sp>
    </p:spTree>
    <p:extLst>
      <p:ext uri="{BB962C8B-B14F-4D97-AF65-F5344CB8AC3E}">
        <p14:creationId xmlns:p14="http://schemas.microsoft.com/office/powerpoint/2010/main" val="41327693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1504"/>
            <a:ext cx="8229600" cy="5695496"/>
          </a:xfrm>
        </p:spPr>
        <p:txBody>
          <a:bodyPr/>
          <a:lstStyle/>
          <a:p>
            <a:r>
              <a:rPr lang="en-US" dirty="0" smtClean="0"/>
              <a:t>If we introduce one more variable u</a:t>
            </a:r>
            <a:r>
              <a:rPr lang="en-US" baseline="30000" dirty="0" smtClean="0"/>
              <a:t>2</a:t>
            </a:r>
            <a:r>
              <a:rPr lang="en-US" dirty="0" smtClean="0"/>
              <a:t>=(-p-w)/2, then we have a new extended field R’’=R’(u), with the new relation:</a:t>
            </a:r>
          </a:p>
          <a:p>
            <a:pPr marL="0" indent="0">
              <a:buNone/>
            </a:pPr>
            <a:r>
              <a:rPr lang="en-US" dirty="0" smtClean="0"/>
              <a:t>			x</a:t>
            </a:r>
            <a:r>
              <a:rPr lang="en-US" baseline="-25000" dirty="0" smtClean="0"/>
              <a:t>3</a:t>
            </a:r>
            <a:r>
              <a:rPr lang="en-US" dirty="0" smtClean="0"/>
              <a:t> </a:t>
            </a:r>
            <a:r>
              <a:rPr lang="mr-IN" dirty="0" smtClean="0"/>
              <a:t>–</a:t>
            </a:r>
            <a:r>
              <a:rPr lang="en-US" dirty="0" smtClean="0"/>
              <a:t> x</a:t>
            </a:r>
            <a:r>
              <a:rPr lang="en-US" baseline="-25000" dirty="0" smtClean="0"/>
              <a:t>4</a:t>
            </a:r>
            <a:r>
              <a:rPr lang="en-US" dirty="0" smtClean="0"/>
              <a:t> = 2u</a:t>
            </a:r>
            <a:endParaRPr lang="en-US" dirty="0"/>
          </a:p>
          <a:p>
            <a:r>
              <a:rPr lang="en-US" dirty="0" smtClean="0"/>
              <a:t>The corresponding normal subgroup is: </a:t>
            </a:r>
          </a:p>
          <a:p>
            <a:pPr marL="0" indent="0">
              <a:buNone/>
            </a:pPr>
            <a:r>
              <a:rPr lang="en-US" dirty="0" smtClean="0"/>
              <a:t>			Z</a:t>
            </a:r>
            <a:r>
              <a:rPr lang="en-US" baseline="-25000" dirty="0" smtClean="0"/>
              <a:t>2</a:t>
            </a:r>
            <a:r>
              <a:rPr lang="en-US" dirty="0" smtClean="0"/>
              <a:t> = {e, (12)} ⊆ K</a:t>
            </a:r>
          </a:p>
          <a:p>
            <a:r>
              <a:rPr lang="en-US" dirty="0" smtClean="0"/>
              <a:t>Then, one more variable v</a:t>
            </a:r>
            <a:r>
              <a:rPr lang="en-US" baseline="30000" dirty="0" smtClean="0"/>
              <a:t>2</a:t>
            </a:r>
            <a:r>
              <a:rPr lang="en-US" dirty="0" smtClean="0"/>
              <a:t> = (-</a:t>
            </a:r>
            <a:r>
              <a:rPr lang="en-US" dirty="0" err="1" smtClean="0"/>
              <a:t>p+w</a:t>
            </a:r>
            <a:r>
              <a:rPr lang="en-US" dirty="0" smtClean="0"/>
              <a:t>)/2, and extended field R’’’ = R’’(v), with the relation:</a:t>
            </a:r>
          </a:p>
          <a:p>
            <a:pPr marL="0" indent="0">
              <a:buNone/>
            </a:pPr>
            <a:r>
              <a:rPr lang="en-US" dirty="0" smtClean="0"/>
              <a:t>			x</a:t>
            </a:r>
            <a:r>
              <a:rPr lang="en-US" baseline="-25000" dirty="0" smtClean="0"/>
              <a:t>1</a:t>
            </a:r>
            <a:r>
              <a:rPr lang="en-US" dirty="0" smtClean="0"/>
              <a:t> </a:t>
            </a:r>
            <a:r>
              <a:rPr lang="mr-IN" dirty="0" smtClean="0"/>
              <a:t>–</a:t>
            </a:r>
            <a:r>
              <a:rPr lang="en-US" dirty="0" smtClean="0"/>
              <a:t> x</a:t>
            </a:r>
            <a:r>
              <a:rPr lang="en-US" baseline="-25000" dirty="0" smtClean="0"/>
              <a:t>2</a:t>
            </a:r>
            <a:r>
              <a:rPr lang="en-US" dirty="0" smtClean="0"/>
              <a:t> = 2v</a:t>
            </a:r>
            <a:endParaRPr lang="en-US" dirty="0"/>
          </a:p>
          <a:p>
            <a:r>
              <a:rPr lang="en-US" dirty="0" smtClean="0"/>
              <a:t>It is invariant only in the group E = {e} ⊆ Z</a:t>
            </a:r>
            <a:r>
              <a:rPr lang="en-US" baseline="-25000" dirty="0" smtClean="0"/>
              <a:t>2</a:t>
            </a:r>
            <a:r>
              <a:rPr lang="en-US" dirty="0" smtClean="0"/>
              <a:t> </a:t>
            </a:r>
          </a:p>
          <a:p>
            <a:r>
              <a:rPr lang="en-US" dirty="0" smtClean="0"/>
              <a:t>So the fields and subgroups chains are:</a:t>
            </a:r>
          </a:p>
          <a:p>
            <a:pPr marL="0" indent="0">
              <a:buNone/>
            </a:pPr>
            <a:r>
              <a:rPr lang="en-US" dirty="0"/>
              <a:t>	</a:t>
            </a:r>
            <a:r>
              <a:rPr lang="en-US" dirty="0" smtClean="0"/>
              <a:t>	R’’(v)          R’(u)         R(w)</a:t>
            </a:r>
          </a:p>
          <a:p>
            <a:pPr marL="0" indent="0">
              <a:buNone/>
            </a:pPr>
            <a:r>
              <a:rPr lang="en-US" dirty="0"/>
              <a:t>		</a:t>
            </a:r>
            <a:r>
              <a:rPr lang="en-US" dirty="0" smtClean="0"/>
              <a:t>  R’’’     ⊇     R’’     ⊇     R’     ⊇     R</a:t>
            </a:r>
          </a:p>
          <a:p>
            <a:pPr marL="0" indent="0">
              <a:buNone/>
            </a:pPr>
            <a:r>
              <a:rPr lang="en-US" dirty="0"/>
              <a:t>	</a:t>
            </a:r>
            <a:r>
              <a:rPr lang="en-US" dirty="0" smtClean="0"/>
              <a:t>	  E       ⊆     Z</a:t>
            </a:r>
            <a:r>
              <a:rPr lang="en-US" baseline="-25000" dirty="0" smtClean="0"/>
              <a:t>2</a:t>
            </a:r>
            <a:r>
              <a:rPr lang="en-US" dirty="0" smtClean="0"/>
              <a:t>     ⊆     K      ⊆     D</a:t>
            </a:r>
            <a:r>
              <a:rPr lang="en-US" baseline="-25000" dirty="0" smtClean="0"/>
              <a:t>4</a:t>
            </a:r>
            <a:endParaRPr lang="en-US" baseline="-25000" dirty="0"/>
          </a:p>
        </p:txBody>
      </p:sp>
    </p:spTree>
    <p:extLst>
      <p:ext uri="{BB962C8B-B14F-4D97-AF65-F5344CB8AC3E}">
        <p14:creationId xmlns:p14="http://schemas.microsoft.com/office/powerpoint/2010/main" val="1605155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89266622"/>
              </p:ext>
            </p:extLst>
          </p:nvPr>
        </p:nvGraphicFramePr>
        <p:xfrm>
          <a:off x="2400745" y="1428900"/>
          <a:ext cx="2849563" cy="1892300"/>
        </p:xfrm>
        <a:graphic>
          <a:graphicData uri="http://schemas.openxmlformats.org/presentationml/2006/ole">
            <mc:AlternateContent xmlns:mc="http://schemas.openxmlformats.org/markup-compatibility/2006">
              <mc:Choice xmlns:v="urn:schemas-microsoft-com:vml" Requires="v">
                <p:oleObj spid="_x0000_s18476" name="Equation" r:id="rId3" imgW="1524000" imgH="1016000" progId="Equation.3">
                  <p:embed/>
                </p:oleObj>
              </mc:Choice>
              <mc:Fallback>
                <p:oleObj name="Equation" r:id="rId3" imgW="1524000" imgH="1016000" progId="Equation.3">
                  <p:embed/>
                  <p:pic>
                    <p:nvPicPr>
                      <p:cNvPr id="0" name=""/>
                      <p:cNvPicPr/>
                      <p:nvPr/>
                    </p:nvPicPr>
                    <p:blipFill>
                      <a:blip r:embed="rId4"/>
                      <a:stretch>
                        <a:fillRect/>
                      </a:stretch>
                    </p:blipFill>
                    <p:spPr>
                      <a:xfrm>
                        <a:off x="2400745" y="1428900"/>
                        <a:ext cx="2849563" cy="1892300"/>
                      </a:xfrm>
                      <a:prstGeom prst="rect">
                        <a:avLst/>
                      </a:prstGeom>
                      <a:ln>
                        <a:noFill/>
                      </a:ln>
                    </p:spPr>
                  </p:pic>
                </p:oleObj>
              </mc:Fallback>
            </mc:AlternateContent>
          </a:graphicData>
        </a:graphic>
      </p:graphicFrame>
      <p:sp>
        <p:nvSpPr>
          <p:cNvPr id="5" name="TextBox 4"/>
          <p:cNvSpPr txBox="1"/>
          <p:nvPr/>
        </p:nvSpPr>
        <p:spPr>
          <a:xfrm>
            <a:off x="842652" y="891403"/>
            <a:ext cx="2673441" cy="369332"/>
          </a:xfrm>
          <a:prstGeom prst="rect">
            <a:avLst/>
          </a:prstGeom>
          <a:noFill/>
        </p:spPr>
        <p:txBody>
          <a:bodyPr wrap="none" rtlCol="0">
            <a:spAutoFit/>
          </a:bodyPr>
          <a:lstStyle/>
          <a:p>
            <a:r>
              <a:rPr lang="en-US" dirty="0" smtClean="0"/>
              <a:t>Solve this linear system:</a:t>
            </a:r>
            <a:endParaRPr lang="en-US" dirty="0"/>
          </a:p>
        </p:txBody>
      </p:sp>
      <p:sp>
        <p:nvSpPr>
          <p:cNvPr id="6" name="TextBox 5"/>
          <p:cNvSpPr txBox="1"/>
          <p:nvPr/>
        </p:nvSpPr>
        <p:spPr>
          <a:xfrm>
            <a:off x="842652" y="3449369"/>
            <a:ext cx="7705996" cy="646331"/>
          </a:xfrm>
          <a:prstGeom prst="rect">
            <a:avLst/>
          </a:prstGeom>
          <a:noFill/>
        </p:spPr>
        <p:txBody>
          <a:bodyPr wrap="square" rtlCol="0">
            <a:spAutoFit/>
          </a:bodyPr>
          <a:lstStyle/>
          <a:p>
            <a:r>
              <a:rPr lang="en-US" dirty="0" smtClean="0"/>
              <a:t>We can get the roots expressed as rational functions of coefficients of the original equation.</a:t>
            </a:r>
            <a:endParaRPr lang="en-US" dirty="0"/>
          </a:p>
        </p:txBody>
      </p:sp>
    </p:spTree>
    <p:extLst>
      <p:ext uri="{BB962C8B-B14F-4D97-AF65-F5344CB8AC3E}">
        <p14:creationId xmlns:p14="http://schemas.microsoft.com/office/powerpoint/2010/main" val="1360002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8339"/>
            <a:ext cx="8229600" cy="5878661"/>
          </a:xfrm>
        </p:spPr>
        <p:txBody>
          <a:bodyPr/>
          <a:lstStyle/>
          <a:p>
            <a:r>
              <a:rPr lang="en-US" dirty="0" smtClean="0"/>
              <a:t>If n=5: S</a:t>
            </a:r>
            <a:r>
              <a:rPr lang="en-US" baseline="-25000" dirty="0" smtClean="0"/>
              <a:t>5</a:t>
            </a:r>
            <a:r>
              <a:rPr lang="en-US" dirty="0" smtClean="0"/>
              <a:t> ⊇ A</a:t>
            </a:r>
            <a:r>
              <a:rPr lang="en-US" baseline="-25000" dirty="0" smtClean="0"/>
              <a:t>5</a:t>
            </a:r>
            <a:r>
              <a:rPr lang="en-US" dirty="0" smtClean="0"/>
              <a:t> ⊇ E, unsolvable</a:t>
            </a:r>
          </a:p>
          <a:p>
            <a:pPr lvl="1"/>
            <a:r>
              <a:rPr lang="en-US" dirty="0" smtClean="0"/>
              <a:t>Where E is the only normal subgroup of A</a:t>
            </a:r>
            <a:r>
              <a:rPr lang="en-US" baseline="-25000" dirty="0" smtClean="0"/>
              <a:t>5</a:t>
            </a:r>
            <a:r>
              <a:rPr lang="en-US" dirty="0" smtClean="0"/>
              <a:t>, which is not cyclic.</a:t>
            </a:r>
          </a:p>
          <a:p>
            <a:endParaRPr lang="en-US" dirty="0"/>
          </a:p>
          <a:p>
            <a:r>
              <a:rPr lang="en-US" dirty="0" smtClean="0"/>
              <a:t>If n=4: S</a:t>
            </a:r>
            <a:r>
              <a:rPr lang="en-US" baseline="-25000" dirty="0" smtClean="0"/>
              <a:t>4</a:t>
            </a:r>
            <a:r>
              <a:rPr lang="en-US" dirty="0" smtClean="0"/>
              <a:t> ⊇ A</a:t>
            </a:r>
            <a:r>
              <a:rPr lang="en-US" baseline="-25000" dirty="0" smtClean="0"/>
              <a:t>4</a:t>
            </a:r>
            <a:r>
              <a:rPr lang="en-US" dirty="0" smtClean="0"/>
              <a:t> ⊇ K </a:t>
            </a:r>
            <a:r>
              <a:rPr lang="en-US" dirty="0"/>
              <a:t>⊇</a:t>
            </a:r>
            <a:r>
              <a:rPr lang="en-US" dirty="0" smtClean="0"/>
              <a:t> Z</a:t>
            </a:r>
            <a:r>
              <a:rPr lang="en-US" baseline="-25000" dirty="0" smtClean="0"/>
              <a:t>2</a:t>
            </a:r>
            <a:r>
              <a:rPr lang="en-US" dirty="0" smtClean="0"/>
              <a:t> ⊇ E, solvable </a:t>
            </a:r>
          </a:p>
          <a:p>
            <a:endParaRPr lang="en-US" dirty="0"/>
          </a:p>
          <a:p>
            <a:r>
              <a:rPr lang="en-US" dirty="0" smtClean="0"/>
              <a:t>If n=3: S</a:t>
            </a:r>
            <a:r>
              <a:rPr lang="en-US" baseline="-25000" dirty="0" smtClean="0"/>
              <a:t>3</a:t>
            </a:r>
            <a:r>
              <a:rPr lang="en-US" dirty="0" smtClean="0"/>
              <a:t> ⊇ A</a:t>
            </a:r>
            <a:r>
              <a:rPr lang="en-US" baseline="-25000" dirty="0" smtClean="0"/>
              <a:t>3</a:t>
            </a:r>
            <a:r>
              <a:rPr lang="en-US" dirty="0" smtClean="0"/>
              <a:t> ⊇ Z</a:t>
            </a:r>
            <a:r>
              <a:rPr lang="en-US" baseline="-25000" dirty="0" smtClean="0"/>
              <a:t>3</a:t>
            </a:r>
            <a:r>
              <a:rPr lang="en-US" dirty="0" smtClean="0"/>
              <a:t> ⊇ E, solvable</a:t>
            </a:r>
          </a:p>
          <a:p>
            <a:endParaRPr lang="en-US" dirty="0"/>
          </a:p>
          <a:p>
            <a:r>
              <a:rPr lang="en-US" dirty="0" smtClean="0"/>
              <a:t>If n=2: S</a:t>
            </a:r>
            <a:r>
              <a:rPr lang="en-US" baseline="-25000" dirty="0" smtClean="0"/>
              <a:t>2</a:t>
            </a:r>
            <a:r>
              <a:rPr lang="en-US" dirty="0" smtClean="0"/>
              <a:t> ⊇ E, solvable</a:t>
            </a:r>
            <a:endParaRPr lang="en-US" dirty="0"/>
          </a:p>
        </p:txBody>
      </p:sp>
    </p:spTree>
    <p:extLst>
      <p:ext uri="{BB962C8B-B14F-4D97-AF65-F5344CB8AC3E}">
        <p14:creationId xmlns:p14="http://schemas.microsoft.com/office/powerpoint/2010/main" val="7972084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Lie group and Lie algebra</a:t>
            </a:r>
            <a:endParaRPr lang="en-US" dirty="0"/>
          </a:p>
        </p:txBody>
      </p:sp>
      <p:sp>
        <p:nvSpPr>
          <p:cNvPr id="3" name="Content Placeholder 2"/>
          <p:cNvSpPr>
            <a:spLocks noGrp="1"/>
          </p:cNvSpPr>
          <p:nvPr>
            <p:ph idx="1"/>
          </p:nvPr>
        </p:nvSpPr>
        <p:spPr/>
        <p:txBody>
          <a:bodyPr/>
          <a:lstStyle/>
          <a:p>
            <a:r>
              <a:rPr lang="en-US" dirty="0" err="1"/>
              <a:t>Sophus</a:t>
            </a:r>
            <a:r>
              <a:rPr lang="en-US" dirty="0"/>
              <a:t> </a:t>
            </a:r>
            <a:r>
              <a:rPr lang="en-US" dirty="0" smtClean="0"/>
              <a:t>Lie (1842-1899, Norwegian mathematician)</a:t>
            </a:r>
          </a:p>
          <a:p>
            <a:r>
              <a:rPr lang="en-US" dirty="0"/>
              <a:t>Galois group dealing with polynomial equations </a:t>
            </a:r>
            <a:r>
              <a:rPr lang="en-US" dirty="0">
                <a:sym typeface="Wingdings"/>
              </a:rPr>
              <a:t> Lie group dealing with differential equations</a:t>
            </a:r>
          </a:p>
          <a:p>
            <a:pPr lvl="1"/>
            <a:r>
              <a:rPr lang="en-US" dirty="0">
                <a:sym typeface="Wingdings"/>
              </a:rPr>
              <a:t>Algebraic equations: discrete symmetry, permutation groups</a:t>
            </a:r>
          </a:p>
          <a:p>
            <a:pPr lvl="1"/>
            <a:r>
              <a:rPr lang="en-US" dirty="0">
                <a:sym typeface="Wingdings"/>
              </a:rPr>
              <a:t>Differential equations: continuous symmetry, Lie groups</a:t>
            </a:r>
            <a:endParaRPr lang="en-US" dirty="0" smtClean="0"/>
          </a:p>
          <a:p>
            <a:r>
              <a:rPr lang="en-US" dirty="0" smtClean="0"/>
              <a:t>Examples</a:t>
            </a:r>
          </a:p>
          <a:p>
            <a:pPr lvl="1"/>
            <a:r>
              <a:rPr lang="en-US" dirty="0" smtClean="0"/>
              <a:t>GL</a:t>
            </a:r>
            <a:r>
              <a:rPr lang="en-US" baseline="-25000" dirty="0" smtClean="0"/>
              <a:t>2</a:t>
            </a:r>
            <a:r>
              <a:rPr lang="en-US" dirty="0" smtClean="0"/>
              <a:t>(R)</a:t>
            </a:r>
          </a:p>
          <a:p>
            <a:pPr lvl="1"/>
            <a:r>
              <a:rPr lang="en-US" dirty="0" smtClean="0"/>
              <a:t>SL</a:t>
            </a:r>
            <a:r>
              <a:rPr lang="en-US" baseline="-25000" dirty="0" smtClean="0"/>
              <a:t>2</a:t>
            </a:r>
            <a:r>
              <a:rPr lang="en-US" dirty="0" smtClean="0"/>
              <a:t>(R) or SO(2)</a:t>
            </a:r>
          </a:p>
          <a:p>
            <a:pPr lvl="1"/>
            <a:r>
              <a:rPr lang="en-US" dirty="0" smtClean="0"/>
              <a:t>SO(3)</a:t>
            </a:r>
          </a:p>
          <a:p>
            <a:pPr lvl="1"/>
            <a:r>
              <a:rPr lang="en-US" dirty="0" smtClean="0"/>
              <a:t>Matrix groups in GL(n): </a:t>
            </a:r>
          </a:p>
          <a:p>
            <a:pPr marL="274320" lvl="1" indent="0">
              <a:buNone/>
            </a:pPr>
            <a:r>
              <a:rPr lang="en-US" dirty="0" smtClean="0"/>
              <a:t>	SL(n): </a:t>
            </a:r>
            <a:r>
              <a:rPr lang="en-US" dirty="0" err="1" smtClean="0"/>
              <a:t>det</a:t>
            </a:r>
            <a:r>
              <a:rPr lang="en-US" dirty="0" smtClean="0"/>
              <a:t>(M)=1</a:t>
            </a:r>
          </a:p>
          <a:p>
            <a:pPr marL="274320" lvl="1" indent="0">
              <a:buNone/>
            </a:pPr>
            <a:r>
              <a:rPr lang="en-US" dirty="0" smtClean="0"/>
              <a:t>	Orthogonal matrix: M</a:t>
            </a:r>
            <a:r>
              <a:rPr lang="en-US" baseline="30000" dirty="0" smtClean="0"/>
              <a:t>T</a:t>
            </a:r>
            <a:r>
              <a:rPr lang="en-US" dirty="0" smtClean="0"/>
              <a:t>M = I</a:t>
            </a:r>
            <a:endParaRPr lang="en-US" dirty="0"/>
          </a:p>
        </p:txBody>
      </p:sp>
      <p:pic>
        <p:nvPicPr>
          <p:cNvPr id="4" name="Picture 3"/>
          <p:cNvPicPr>
            <a:picLocks noChangeAspect="1"/>
          </p:cNvPicPr>
          <p:nvPr/>
        </p:nvPicPr>
        <p:blipFill>
          <a:blip r:embed="rId3"/>
          <a:stretch>
            <a:fillRect/>
          </a:stretch>
        </p:blipFill>
        <p:spPr>
          <a:xfrm>
            <a:off x="5810239" y="4915021"/>
            <a:ext cx="1736995" cy="1736995"/>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674080945"/>
              </p:ext>
            </p:extLst>
          </p:nvPr>
        </p:nvGraphicFramePr>
        <p:xfrm>
          <a:off x="4602163" y="3749073"/>
          <a:ext cx="4084637" cy="946150"/>
        </p:xfrm>
        <a:graphic>
          <a:graphicData uri="http://schemas.openxmlformats.org/presentationml/2006/ole">
            <mc:AlternateContent xmlns:mc="http://schemas.openxmlformats.org/markup-compatibility/2006">
              <mc:Choice xmlns:v="urn:schemas-microsoft-com:vml" Requires="v">
                <p:oleObj spid="_x0000_s19465" name="Equation" r:id="rId4" imgW="2184400" imgH="508000" progId="Equation.3">
                  <p:embed/>
                </p:oleObj>
              </mc:Choice>
              <mc:Fallback>
                <p:oleObj name="Equation" r:id="rId4" imgW="2184400" imgH="508000" progId="Equation.3">
                  <p:embed/>
                  <p:pic>
                    <p:nvPicPr>
                      <p:cNvPr id="0" name=""/>
                      <p:cNvPicPr/>
                      <p:nvPr/>
                    </p:nvPicPr>
                    <p:blipFill>
                      <a:blip r:embed="rId5"/>
                      <a:stretch>
                        <a:fillRect/>
                      </a:stretch>
                    </p:blipFill>
                    <p:spPr>
                      <a:xfrm>
                        <a:off x="4602163" y="3749073"/>
                        <a:ext cx="4084637" cy="946150"/>
                      </a:xfrm>
                      <a:prstGeom prst="rect">
                        <a:avLst/>
                      </a:prstGeom>
                      <a:ln>
                        <a:noFill/>
                      </a:ln>
                    </p:spPr>
                  </p:pic>
                </p:oleObj>
              </mc:Fallback>
            </mc:AlternateContent>
          </a:graphicData>
        </a:graphic>
      </p:graphicFrame>
    </p:spTree>
    <p:extLst>
      <p:ext uri="{BB962C8B-B14F-4D97-AF65-F5344CB8AC3E}">
        <p14:creationId xmlns:p14="http://schemas.microsoft.com/office/powerpoint/2010/main" val="1624396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Steven A. Leduc: Cracking the GRE Mathematics Subject Test, 2</a:t>
            </a:r>
            <a:r>
              <a:rPr lang="en-US" baseline="30000" dirty="0" smtClean="0"/>
              <a:t>nd</a:t>
            </a:r>
            <a:r>
              <a:rPr lang="en-US" dirty="0" smtClean="0"/>
              <a:t> edition. Chapter 6.</a:t>
            </a:r>
          </a:p>
          <a:p>
            <a:r>
              <a:rPr lang="en-US" dirty="0" smtClean="0"/>
              <a:t>A. D. </a:t>
            </a:r>
            <a:r>
              <a:rPr lang="en-US" dirty="0" err="1" smtClean="0"/>
              <a:t>Aleksandrov</a:t>
            </a:r>
            <a:r>
              <a:rPr lang="en-US" dirty="0" smtClean="0"/>
              <a:t>, A. N. Kolmogorov, M. A. </a:t>
            </a:r>
            <a:r>
              <a:rPr lang="en-US" dirty="0" err="1" smtClean="0"/>
              <a:t>Lavrent’ev</a:t>
            </a:r>
            <a:r>
              <a:rPr lang="en-US" dirty="0" smtClean="0"/>
              <a:t>: Mathematics, its content, methods and meaning.</a:t>
            </a:r>
          </a:p>
          <a:p>
            <a:r>
              <a:rPr lang="zh-CN" altLang="en-US" dirty="0" smtClean="0"/>
              <a:t>杨子胥：近世代数（第二版）</a:t>
            </a:r>
            <a:endParaRPr lang="en-US" altLang="zh-CN" dirty="0" smtClean="0"/>
          </a:p>
          <a:p>
            <a:r>
              <a:rPr lang="zh-CN" altLang="en-US" dirty="0" smtClean="0"/>
              <a:t>石明生：近世代数初步</a:t>
            </a:r>
            <a:endParaRPr lang="en-US" altLang="zh-CN" dirty="0" smtClean="0"/>
          </a:p>
          <a:p>
            <a:r>
              <a:rPr lang="en-US" altLang="zh-CN" dirty="0"/>
              <a:t>Math history: </a:t>
            </a:r>
            <a:r>
              <a:rPr lang="en-US" altLang="zh-CN" dirty="0">
                <a:hlinkClick r:id="rId2"/>
              </a:rPr>
              <a:t>https://www.youtube.com/watch?v=dW8Cy6WrO94&amp;list=</a:t>
            </a:r>
            <a:r>
              <a:rPr lang="en-US" altLang="zh-CN" dirty="0" smtClean="0">
                <a:hlinkClick r:id="rId2"/>
              </a:rPr>
              <a:t>PL55C7C83781CF4316</a:t>
            </a:r>
            <a:endParaRPr lang="en-US" altLang="zh-CN" dirty="0" smtClean="0"/>
          </a:p>
          <a:p>
            <a:r>
              <a:rPr lang="en-US" altLang="zh-CN" dirty="0" smtClean="0"/>
              <a:t>Wikipedia</a:t>
            </a:r>
          </a:p>
        </p:txBody>
      </p:sp>
    </p:spTree>
    <p:extLst>
      <p:ext uri="{BB962C8B-B14F-4D97-AF65-F5344CB8AC3E}">
        <p14:creationId xmlns:p14="http://schemas.microsoft.com/office/powerpoint/2010/main" val="423627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Viete’s</a:t>
            </a:r>
            <a:r>
              <a:rPr lang="en-US" dirty="0" smtClean="0"/>
              <a:t> formula</a:t>
            </a:r>
            <a:endParaRPr lang="en-US" dirty="0"/>
          </a:p>
        </p:txBody>
      </p:sp>
      <p:sp>
        <p:nvSpPr>
          <p:cNvPr id="3" name="Content Placeholder 2"/>
          <p:cNvSpPr>
            <a:spLocks noGrp="1"/>
          </p:cNvSpPr>
          <p:nvPr>
            <p:ph idx="1"/>
          </p:nvPr>
        </p:nvSpPr>
        <p:spPr>
          <a:xfrm>
            <a:off x="457199" y="1600200"/>
            <a:ext cx="8555517" cy="4876800"/>
          </a:xfrm>
        </p:spPr>
        <p:txBody>
          <a:bodyPr/>
          <a:lstStyle/>
          <a:p>
            <a:r>
              <a:rPr lang="en-US" dirty="0" smtClean="0"/>
              <a:t>Short description: represent coefficients with roots </a:t>
            </a:r>
            <a:r>
              <a:rPr lang="en-US" dirty="0" smtClean="0">
                <a:solidFill>
                  <a:srgbClr val="0000FF"/>
                </a:solidFill>
              </a:rPr>
              <a:t>rationally</a:t>
            </a:r>
            <a:endParaRPr lang="en-US" dirty="0">
              <a:solidFill>
                <a:srgbClr val="0000FF"/>
              </a:solidFill>
            </a:endParaRPr>
          </a:p>
        </p:txBody>
      </p:sp>
      <p:pic>
        <p:nvPicPr>
          <p:cNvPr id="4" name="Picture 3"/>
          <p:cNvPicPr>
            <a:picLocks noChangeAspect="1"/>
          </p:cNvPicPr>
          <p:nvPr/>
        </p:nvPicPr>
        <p:blipFill>
          <a:blip r:embed="rId2"/>
          <a:stretch>
            <a:fillRect/>
          </a:stretch>
        </p:blipFill>
        <p:spPr>
          <a:xfrm>
            <a:off x="671683" y="2088081"/>
            <a:ext cx="5863332" cy="857898"/>
          </a:xfrm>
          <a:prstGeom prst="rect">
            <a:avLst/>
          </a:prstGeom>
        </p:spPr>
      </p:pic>
      <p:sp>
        <p:nvSpPr>
          <p:cNvPr id="5" name="TextBox 4"/>
          <p:cNvSpPr txBox="1"/>
          <p:nvPr/>
        </p:nvSpPr>
        <p:spPr>
          <a:xfrm>
            <a:off x="635047" y="2124713"/>
            <a:ext cx="7408548" cy="1200329"/>
          </a:xfrm>
          <a:prstGeom prst="rect">
            <a:avLst/>
          </a:prstGeom>
          <a:noFill/>
        </p:spPr>
        <p:txBody>
          <a:bodyPr wrap="none" rtlCol="0">
            <a:spAutoFit/>
          </a:bodyPr>
          <a:lstStyle/>
          <a:p>
            <a:r>
              <a:rPr lang="en-US" dirty="0" smtClean="0"/>
              <a:t>Consider the general form:</a:t>
            </a:r>
          </a:p>
          <a:p>
            <a:endParaRPr lang="en-US" dirty="0"/>
          </a:p>
          <a:p>
            <a:endParaRPr lang="en-US" dirty="0" smtClean="0"/>
          </a:p>
          <a:p>
            <a:r>
              <a:rPr lang="en-US" dirty="0" smtClean="0"/>
              <a:t>Then, the polynomial f(x) can be represented (and in only one way) as: </a:t>
            </a:r>
            <a:endParaRPr lang="en-US" dirty="0"/>
          </a:p>
        </p:txBody>
      </p:sp>
      <p:pic>
        <p:nvPicPr>
          <p:cNvPr id="6" name="Picture 5"/>
          <p:cNvPicPr>
            <a:picLocks noChangeAspect="1"/>
          </p:cNvPicPr>
          <p:nvPr/>
        </p:nvPicPr>
        <p:blipFill>
          <a:blip r:embed="rId3"/>
          <a:stretch>
            <a:fillRect/>
          </a:stretch>
        </p:blipFill>
        <p:spPr>
          <a:xfrm>
            <a:off x="744955" y="3320748"/>
            <a:ext cx="5863332" cy="835043"/>
          </a:xfrm>
          <a:prstGeom prst="rect">
            <a:avLst/>
          </a:prstGeom>
        </p:spPr>
      </p:pic>
      <p:sp>
        <p:nvSpPr>
          <p:cNvPr id="7" name="TextBox 6"/>
          <p:cNvSpPr txBox="1"/>
          <p:nvPr/>
        </p:nvSpPr>
        <p:spPr>
          <a:xfrm>
            <a:off x="5568834" y="3809830"/>
            <a:ext cx="2443059" cy="369332"/>
          </a:xfrm>
          <a:prstGeom prst="rect">
            <a:avLst/>
          </a:prstGeom>
          <a:noFill/>
        </p:spPr>
        <p:txBody>
          <a:bodyPr wrap="none" rtlCol="0">
            <a:spAutoFit/>
          </a:bodyPr>
          <a:lstStyle/>
          <a:p>
            <a:r>
              <a:rPr lang="en-US" dirty="0" smtClean="0"/>
              <a:t>(roots of the equation)</a:t>
            </a:r>
            <a:endParaRPr lang="en-US" dirty="0"/>
          </a:p>
        </p:txBody>
      </p:sp>
      <p:pic>
        <p:nvPicPr>
          <p:cNvPr id="8" name="Picture 7"/>
          <p:cNvPicPr>
            <a:picLocks noChangeAspect="1"/>
          </p:cNvPicPr>
          <p:nvPr/>
        </p:nvPicPr>
        <p:blipFill>
          <a:blip r:embed="rId4"/>
          <a:stretch>
            <a:fillRect/>
          </a:stretch>
        </p:blipFill>
        <p:spPr>
          <a:xfrm>
            <a:off x="744955" y="4447323"/>
            <a:ext cx="3887888" cy="2005255"/>
          </a:xfrm>
          <a:prstGeom prst="rect">
            <a:avLst/>
          </a:prstGeom>
          <a:ln>
            <a:solidFill>
              <a:srgbClr val="FF0000"/>
            </a:solidFill>
          </a:ln>
        </p:spPr>
      </p:pic>
      <p:sp>
        <p:nvSpPr>
          <p:cNvPr id="9" name="TextBox 8"/>
          <p:cNvSpPr txBox="1"/>
          <p:nvPr/>
        </p:nvSpPr>
        <p:spPr>
          <a:xfrm>
            <a:off x="4970428" y="4447323"/>
            <a:ext cx="3346185" cy="1200329"/>
          </a:xfrm>
          <a:prstGeom prst="rect">
            <a:avLst/>
          </a:prstGeom>
          <a:noFill/>
        </p:spPr>
        <p:txBody>
          <a:bodyPr wrap="square" rtlCol="0">
            <a:spAutoFit/>
          </a:bodyPr>
          <a:lstStyle/>
          <a:p>
            <a:r>
              <a:rPr lang="en-US" dirty="0" smtClean="0"/>
              <a:t>The order of roots doesn’t change the representing of coefficients: </a:t>
            </a:r>
            <a:r>
              <a:rPr lang="en-US" dirty="0" smtClean="0">
                <a:solidFill>
                  <a:srgbClr val="0000FF"/>
                </a:solidFill>
              </a:rPr>
              <a:t>symmetric polynomials</a:t>
            </a:r>
            <a:endParaRPr lang="en-US" dirty="0">
              <a:solidFill>
                <a:srgbClr val="0000FF"/>
              </a:solidFill>
            </a:endParaRPr>
          </a:p>
        </p:txBody>
      </p:sp>
    </p:spTree>
    <p:extLst>
      <p:ext uri="{BB962C8B-B14F-4D97-AF65-F5344CB8AC3E}">
        <p14:creationId xmlns:p14="http://schemas.microsoft.com/office/powerpoint/2010/main" val="37773520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 </a:t>
            </a:r>
            <a:r>
              <a:rPr lang="en-US" dirty="0" err="1" smtClean="0"/>
              <a:t>resolvent</a:t>
            </a:r>
            <a:r>
              <a:rPr lang="en-US" dirty="0" smtClean="0"/>
              <a:t> </a:t>
            </a:r>
            <a:endParaRPr lang="en-US" dirty="0"/>
          </a:p>
        </p:txBody>
      </p:sp>
      <p:pic>
        <p:nvPicPr>
          <p:cNvPr id="7" name="Picture 6"/>
          <p:cNvPicPr>
            <a:picLocks noChangeAspect="1"/>
          </p:cNvPicPr>
          <p:nvPr/>
        </p:nvPicPr>
        <p:blipFill>
          <a:blip r:embed="rId2"/>
          <a:stretch>
            <a:fillRect/>
          </a:stretch>
        </p:blipFill>
        <p:spPr>
          <a:xfrm>
            <a:off x="195394" y="1965970"/>
            <a:ext cx="8697618" cy="4005570"/>
          </a:xfrm>
          <a:prstGeom prst="rect">
            <a:avLst/>
          </a:prstGeom>
        </p:spPr>
      </p:pic>
      <p:sp>
        <p:nvSpPr>
          <p:cNvPr id="8" name="TextBox 7"/>
          <p:cNvSpPr txBox="1"/>
          <p:nvPr/>
        </p:nvSpPr>
        <p:spPr>
          <a:xfrm>
            <a:off x="371716" y="1499578"/>
            <a:ext cx="6609502" cy="369332"/>
          </a:xfrm>
          <a:prstGeom prst="rect">
            <a:avLst/>
          </a:prstGeom>
          <a:noFill/>
        </p:spPr>
        <p:txBody>
          <a:bodyPr wrap="none" rtlCol="0">
            <a:spAutoFit/>
          </a:bodyPr>
          <a:lstStyle/>
          <a:p>
            <a:r>
              <a:rPr lang="en-US" dirty="0" smtClean="0">
                <a:solidFill>
                  <a:srgbClr val="0000FF"/>
                </a:solidFill>
              </a:rPr>
              <a:t>1770-1771: “Reflections on the solution of algebraic equations” </a:t>
            </a:r>
            <a:endParaRPr lang="en-US" dirty="0">
              <a:solidFill>
                <a:srgbClr val="0000FF"/>
              </a:solidFill>
            </a:endParaRPr>
          </a:p>
        </p:txBody>
      </p:sp>
    </p:spTree>
    <p:extLst>
      <p:ext uri="{BB962C8B-B14F-4D97-AF65-F5344CB8AC3E}">
        <p14:creationId xmlns:p14="http://schemas.microsoft.com/office/powerpoint/2010/main" val="8773485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816" y="622761"/>
            <a:ext cx="8676845" cy="5533635"/>
          </a:xfrm>
          <a:prstGeom prst="rect">
            <a:avLst/>
          </a:prstGeom>
        </p:spPr>
      </p:pic>
    </p:spTree>
    <p:extLst>
      <p:ext uri="{BB962C8B-B14F-4D97-AF65-F5344CB8AC3E}">
        <p14:creationId xmlns:p14="http://schemas.microsoft.com/office/powerpoint/2010/main" val="37873203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609" y="549495"/>
            <a:ext cx="8733775" cy="6020758"/>
          </a:xfrm>
          <a:prstGeom prst="rect">
            <a:avLst/>
          </a:prstGeom>
        </p:spPr>
      </p:pic>
    </p:spTree>
    <p:extLst>
      <p:ext uri="{BB962C8B-B14F-4D97-AF65-F5344CB8AC3E}">
        <p14:creationId xmlns:p14="http://schemas.microsoft.com/office/powerpoint/2010/main" val="42306402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2476" y="979882"/>
            <a:ext cx="6643520" cy="369332"/>
          </a:xfrm>
          <a:prstGeom prst="rect">
            <a:avLst/>
          </a:prstGeom>
          <a:noFill/>
        </p:spPr>
        <p:txBody>
          <a:bodyPr wrap="square" rtlCol="0">
            <a:spAutoFit/>
          </a:bodyPr>
          <a:lstStyle/>
          <a:p>
            <a:pPr algn="ctr"/>
            <a:r>
              <a:rPr lang="en-US" dirty="0" smtClean="0"/>
              <a:t>Coefficients								Roots</a:t>
            </a:r>
            <a:endParaRPr lang="en-US" dirty="0"/>
          </a:p>
        </p:txBody>
      </p:sp>
      <p:pic>
        <p:nvPicPr>
          <p:cNvPr id="5" name="Picture 4"/>
          <p:cNvPicPr>
            <a:picLocks noChangeAspect="1"/>
          </p:cNvPicPr>
          <p:nvPr/>
        </p:nvPicPr>
        <p:blipFill>
          <a:blip r:embed="rId3"/>
          <a:stretch>
            <a:fillRect/>
          </a:stretch>
        </p:blipFill>
        <p:spPr>
          <a:xfrm>
            <a:off x="521654" y="1474737"/>
            <a:ext cx="3325237" cy="296083"/>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65716664"/>
              </p:ext>
            </p:extLst>
          </p:nvPr>
        </p:nvGraphicFramePr>
        <p:xfrm>
          <a:off x="5200267" y="1474737"/>
          <a:ext cx="3618839" cy="1655678"/>
        </p:xfrm>
        <a:graphic>
          <a:graphicData uri="http://schemas.openxmlformats.org/presentationml/2006/ole">
            <mc:AlternateContent xmlns:mc="http://schemas.openxmlformats.org/markup-compatibility/2006">
              <mc:Choice xmlns:v="urn:schemas-microsoft-com:vml" Requires="v">
                <p:oleObj spid="_x0000_s1318" name="Equation" r:id="rId4" imgW="1943100" imgH="889000" progId="Equation.3">
                  <p:embed/>
                </p:oleObj>
              </mc:Choice>
              <mc:Fallback>
                <p:oleObj name="Equation" r:id="rId4" imgW="1943100" imgH="889000" progId="Equation.3">
                  <p:embed/>
                  <p:pic>
                    <p:nvPicPr>
                      <p:cNvPr id="0" name=""/>
                      <p:cNvPicPr/>
                      <p:nvPr/>
                    </p:nvPicPr>
                    <p:blipFill>
                      <a:blip r:embed="rId5"/>
                      <a:stretch>
                        <a:fillRect/>
                      </a:stretch>
                    </p:blipFill>
                    <p:spPr>
                      <a:xfrm>
                        <a:off x="5200267" y="1474737"/>
                        <a:ext cx="3618839" cy="1655678"/>
                      </a:xfrm>
                      <a:prstGeom prst="rect">
                        <a:avLst/>
                      </a:prstGeom>
                    </p:spPr>
                  </p:pic>
                </p:oleObj>
              </mc:Fallback>
            </mc:AlternateContent>
          </a:graphicData>
        </a:graphic>
      </p:graphicFrame>
      <p:sp>
        <p:nvSpPr>
          <p:cNvPr id="8" name="Right Arrow 7"/>
          <p:cNvSpPr/>
          <p:nvPr/>
        </p:nvSpPr>
        <p:spPr>
          <a:xfrm>
            <a:off x="4176625" y="2063658"/>
            <a:ext cx="439645" cy="4395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823984941"/>
              </p:ext>
            </p:extLst>
          </p:nvPr>
        </p:nvGraphicFramePr>
        <p:xfrm>
          <a:off x="5334599" y="3827215"/>
          <a:ext cx="1987550" cy="2506662"/>
        </p:xfrm>
        <a:graphic>
          <a:graphicData uri="http://schemas.openxmlformats.org/presentationml/2006/ole">
            <mc:AlternateContent xmlns:mc="http://schemas.openxmlformats.org/markup-compatibility/2006">
              <mc:Choice xmlns:v="urn:schemas-microsoft-com:vml" Requires="v">
                <p:oleObj spid="_x0000_s1319" name="Equation" r:id="rId6" imgW="1066800" imgH="1346200" progId="Equation.3">
                  <p:embed/>
                </p:oleObj>
              </mc:Choice>
              <mc:Fallback>
                <p:oleObj name="Equation" r:id="rId6" imgW="1066800" imgH="1346200" progId="Equation.3">
                  <p:embed/>
                  <p:pic>
                    <p:nvPicPr>
                      <p:cNvPr id="0" name=""/>
                      <p:cNvPicPr/>
                      <p:nvPr/>
                    </p:nvPicPr>
                    <p:blipFill>
                      <a:blip r:embed="rId7"/>
                      <a:stretch>
                        <a:fillRect/>
                      </a:stretch>
                    </p:blipFill>
                    <p:spPr>
                      <a:xfrm>
                        <a:off x="5334599" y="3827215"/>
                        <a:ext cx="1987550" cy="2506662"/>
                      </a:xfrm>
                      <a:prstGeom prst="rect">
                        <a:avLst/>
                      </a:prstGeom>
                    </p:spPr>
                  </p:pic>
                </p:oleObj>
              </mc:Fallback>
            </mc:AlternateContent>
          </a:graphicData>
        </a:graphic>
      </p:graphicFrame>
      <p:sp>
        <p:nvSpPr>
          <p:cNvPr id="10" name="Down Arrow 9"/>
          <p:cNvSpPr/>
          <p:nvPr/>
        </p:nvSpPr>
        <p:spPr>
          <a:xfrm>
            <a:off x="6045116" y="3215892"/>
            <a:ext cx="427432" cy="4596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942405516"/>
              </p:ext>
            </p:extLst>
          </p:nvPr>
        </p:nvGraphicFramePr>
        <p:xfrm>
          <a:off x="419328" y="4632325"/>
          <a:ext cx="3549650" cy="590550"/>
        </p:xfrm>
        <a:graphic>
          <a:graphicData uri="http://schemas.openxmlformats.org/presentationml/2006/ole">
            <mc:AlternateContent xmlns:mc="http://schemas.openxmlformats.org/markup-compatibility/2006">
              <mc:Choice xmlns:v="urn:schemas-microsoft-com:vml" Requires="v">
                <p:oleObj spid="_x0000_s1320" name="Equation" r:id="rId8" imgW="1905000" imgH="317500" progId="Equation.3">
                  <p:embed/>
                </p:oleObj>
              </mc:Choice>
              <mc:Fallback>
                <p:oleObj name="Equation" r:id="rId8" imgW="1905000" imgH="317500" progId="Equation.3">
                  <p:embed/>
                  <p:pic>
                    <p:nvPicPr>
                      <p:cNvPr id="0" name=""/>
                      <p:cNvPicPr/>
                      <p:nvPr/>
                    </p:nvPicPr>
                    <p:blipFill>
                      <a:blip r:embed="rId9"/>
                      <a:stretch>
                        <a:fillRect/>
                      </a:stretch>
                    </p:blipFill>
                    <p:spPr>
                      <a:xfrm>
                        <a:off x="419328" y="4632325"/>
                        <a:ext cx="3549650" cy="590550"/>
                      </a:xfrm>
                      <a:prstGeom prst="rect">
                        <a:avLst/>
                      </a:prstGeom>
                    </p:spPr>
                  </p:pic>
                </p:oleObj>
              </mc:Fallback>
            </mc:AlternateContent>
          </a:graphicData>
        </a:graphic>
      </p:graphicFrame>
      <p:sp>
        <p:nvSpPr>
          <p:cNvPr id="12" name="Right Arrow 11"/>
          <p:cNvSpPr/>
          <p:nvPr/>
        </p:nvSpPr>
        <p:spPr>
          <a:xfrm flipH="1">
            <a:off x="4329026" y="4632325"/>
            <a:ext cx="482134" cy="4395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44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2919" y="438635"/>
            <a:ext cx="8133428" cy="1959640"/>
          </a:xfrm>
          <a:prstGeom prst="rect">
            <a:avLst/>
          </a:prstGeom>
        </p:spPr>
      </p:pic>
      <p:pic>
        <p:nvPicPr>
          <p:cNvPr id="6" name="Picture 5"/>
          <p:cNvPicPr>
            <a:picLocks noChangeAspect="1"/>
          </p:cNvPicPr>
          <p:nvPr/>
        </p:nvPicPr>
        <p:blipFill>
          <a:blip r:embed="rId3"/>
          <a:stretch>
            <a:fillRect/>
          </a:stretch>
        </p:blipFill>
        <p:spPr>
          <a:xfrm>
            <a:off x="440815" y="2398275"/>
            <a:ext cx="8203125" cy="4410881"/>
          </a:xfrm>
          <a:prstGeom prst="rect">
            <a:avLst/>
          </a:prstGeom>
        </p:spPr>
      </p:pic>
    </p:spTree>
    <p:extLst>
      <p:ext uri="{BB962C8B-B14F-4D97-AF65-F5344CB8AC3E}">
        <p14:creationId xmlns:p14="http://schemas.microsoft.com/office/powerpoint/2010/main" val="9524113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a:t>
            </a:r>
            <a:r>
              <a:rPr lang="en-US" baseline="30000" dirty="0" smtClean="0"/>
              <a:t>th</a:t>
            </a:r>
            <a:r>
              <a:rPr lang="en-US" dirty="0" smtClean="0"/>
              <a:t> century</a:t>
            </a:r>
            <a:endParaRPr lang="en-US" dirty="0"/>
          </a:p>
        </p:txBody>
      </p:sp>
      <p:sp>
        <p:nvSpPr>
          <p:cNvPr id="3" name="Content Placeholder 2"/>
          <p:cNvSpPr>
            <a:spLocks noGrp="1"/>
          </p:cNvSpPr>
          <p:nvPr>
            <p:ph idx="1"/>
          </p:nvPr>
        </p:nvSpPr>
        <p:spPr/>
        <p:txBody>
          <a:bodyPr/>
          <a:lstStyle/>
          <a:p>
            <a:r>
              <a:rPr lang="en-US" dirty="0" smtClean="0">
                <a:solidFill>
                  <a:srgbClr val="0000FF"/>
                </a:solidFill>
              </a:rPr>
              <a:t>Abel (1802-1829)</a:t>
            </a:r>
          </a:p>
          <a:p>
            <a:endParaRPr lang="en-US" dirty="0"/>
          </a:p>
          <a:p>
            <a:endParaRPr lang="en-US" dirty="0"/>
          </a:p>
        </p:txBody>
      </p:sp>
      <p:pic>
        <p:nvPicPr>
          <p:cNvPr id="4" name="Picture 3"/>
          <p:cNvPicPr>
            <a:picLocks noChangeAspect="1"/>
          </p:cNvPicPr>
          <p:nvPr/>
        </p:nvPicPr>
        <p:blipFill>
          <a:blip r:embed="rId2"/>
          <a:stretch>
            <a:fillRect/>
          </a:stretch>
        </p:blipFill>
        <p:spPr>
          <a:xfrm>
            <a:off x="457200" y="2232834"/>
            <a:ext cx="8109003" cy="4097634"/>
          </a:xfrm>
          <a:prstGeom prst="rect">
            <a:avLst/>
          </a:prstGeom>
        </p:spPr>
      </p:pic>
    </p:spTree>
    <p:extLst>
      <p:ext uri="{BB962C8B-B14F-4D97-AF65-F5344CB8AC3E}">
        <p14:creationId xmlns:p14="http://schemas.microsoft.com/office/powerpoint/2010/main" val="18309068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a:t>
            </a:r>
            <a:r>
              <a:rPr lang="en-US" baseline="30000" dirty="0"/>
              <a:t>th</a:t>
            </a:r>
            <a:r>
              <a:rPr lang="en-US" dirty="0"/>
              <a:t> century</a:t>
            </a:r>
          </a:p>
        </p:txBody>
      </p:sp>
      <p:sp>
        <p:nvSpPr>
          <p:cNvPr id="3" name="Content Placeholder 2"/>
          <p:cNvSpPr>
            <a:spLocks noGrp="1"/>
          </p:cNvSpPr>
          <p:nvPr>
            <p:ph idx="1"/>
          </p:nvPr>
        </p:nvSpPr>
        <p:spPr/>
        <p:txBody>
          <a:bodyPr/>
          <a:lstStyle/>
          <a:p>
            <a:r>
              <a:rPr lang="en-US" sz="2000" dirty="0" smtClean="0"/>
              <a:t>In face, </a:t>
            </a:r>
            <a:r>
              <a:rPr lang="en-US" sz="2000" dirty="0"/>
              <a:t>t</a:t>
            </a:r>
            <a:r>
              <a:rPr lang="en-US" sz="2000" dirty="0" smtClean="0"/>
              <a:t>here are many special equations that can be solved in radicals, which Abel couldn’t explain why, for example, Gauss proposed the “</a:t>
            </a:r>
            <a:r>
              <a:rPr lang="en-US" sz="2000" dirty="0" err="1" smtClean="0"/>
              <a:t>cyclotomic</a:t>
            </a:r>
            <a:r>
              <a:rPr lang="en-US" sz="2000" dirty="0" smtClean="0"/>
              <a:t>” equations (p is a prime number):</a:t>
            </a:r>
            <a:endParaRPr lang="en-US" dirty="0" smtClean="0"/>
          </a:p>
        </p:txBody>
      </p:sp>
      <p:pic>
        <p:nvPicPr>
          <p:cNvPr id="4" name="Picture 3"/>
          <p:cNvPicPr>
            <a:picLocks noChangeAspect="1"/>
          </p:cNvPicPr>
          <p:nvPr/>
        </p:nvPicPr>
        <p:blipFill>
          <a:blip r:embed="rId2"/>
          <a:stretch>
            <a:fillRect/>
          </a:stretch>
        </p:blipFill>
        <p:spPr>
          <a:xfrm>
            <a:off x="2277303" y="2710168"/>
            <a:ext cx="3999847" cy="409381"/>
          </a:xfrm>
          <a:prstGeom prst="rect">
            <a:avLst/>
          </a:prstGeom>
        </p:spPr>
      </p:pic>
      <p:pic>
        <p:nvPicPr>
          <p:cNvPr id="5" name="Picture 4"/>
          <p:cNvPicPr>
            <a:picLocks noChangeAspect="1"/>
          </p:cNvPicPr>
          <p:nvPr/>
        </p:nvPicPr>
        <p:blipFill>
          <a:blip r:embed="rId3"/>
          <a:stretch>
            <a:fillRect/>
          </a:stretch>
        </p:blipFill>
        <p:spPr>
          <a:xfrm>
            <a:off x="451867" y="3284041"/>
            <a:ext cx="7905209" cy="3302405"/>
          </a:xfrm>
          <a:prstGeom prst="rect">
            <a:avLst/>
          </a:prstGeom>
        </p:spPr>
      </p:pic>
      <p:cxnSp>
        <p:nvCxnSpPr>
          <p:cNvPr id="7" name="Straight Connector 6"/>
          <p:cNvCxnSpPr/>
          <p:nvPr/>
        </p:nvCxnSpPr>
        <p:spPr>
          <a:xfrm flipV="1">
            <a:off x="457200" y="5678163"/>
            <a:ext cx="7899876"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60188" y="6004891"/>
            <a:ext cx="2291572" cy="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6521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Galois (1811-1832) </a:t>
            </a:r>
            <a:r>
              <a:rPr lang="en-US" dirty="0" smtClean="0"/>
              <a:t>theory</a:t>
            </a:r>
            <a:endParaRPr lang="en-US" dirty="0"/>
          </a:p>
        </p:txBody>
      </p:sp>
      <p:pic>
        <p:nvPicPr>
          <p:cNvPr id="6" name="Picture 5"/>
          <p:cNvPicPr>
            <a:picLocks noChangeAspect="1"/>
          </p:cNvPicPr>
          <p:nvPr/>
        </p:nvPicPr>
        <p:blipFill>
          <a:blip r:embed="rId2"/>
          <a:stretch>
            <a:fillRect/>
          </a:stretch>
        </p:blipFill>
        <p:spPr>
          <a:xfrm>
            <a:off x="6638310" y="1524000"/>
            <a:ext cx="1838528" cy="2442425"/>
          </a:xfrm>
          <a:prstGeom prst="rect">
            <a:avLst/>
          </a:prstGeom>
        </p:spPr>
      </p:pic>
      <p:pic>
        <p:nvPicPr>
          <p:cNvPr id="9" name="Picture 8"/>
          <p:cNvPicPr>
            <a:picLocks noChangeAspect="1"/>
          </p:cNvPicPr>
          <p:nvPr/>
        </p:nvPicPr>
        <p:blipFill>
          <a:blip r:embed="rId3"/>
          <a:stretch>
            <a:fillRect/>
          </a:stretch>
        </p:blipFill>
        <p:spPr>
          <a:xfrm>
            <a:off x="6249750" y="4097395"/>
            <a:ext cx="2227088" cy="2661787"/>
          </a:xfrm>
          <a:prstGeom prst="rect">
            <a:avLst/>
          </a:prstGeom>
        </p:spPr>
      </p:pic>
      <p:sp>
        <p:nvSpPr>
          <p:cNvPr id="11" name="Content Placeholder 2"/>
          <p:cNvSpPr>
            <a:spLocks noGrp="1"/>
          </p:cNvSpPr>
          <p:nvPr>
            <p:ph idx="1"/>
          </p:nvPr>
        </p:nvSpPr>
        <p:spPr>
          <a:xfrm>
            <a:off x="457199" y="1600200"/>
            <a:ext cx="5507023" cy="4876800"/>
          </a:xfrm>
        </p:spPr>
        <p:txBody>
          <a:bodyPr>
            <a:normAutofit fontScale="92500" lnSpcReduction="10000"/>
          </a:bodyPr>
          <a:lstStyle/>
          <a:p>
            <a:r>
              <a:rPr lang="en-US" dirty="0">
                <a:solidFill>
                  <a:srgbClr val="0000FF"/>
                </a:solidFill>
                <a:hlinkClick r:id="rId4"/>
              </a:rPr>
              <a:t>https://en.wikipedia.org/wiki/%C3%</a:t>
            </a:r>
            <a:r>
              <a:rPr lang="en-US" dirty="0" smtClean="0">
                <a:solidFill>
                  <a:srgbClr val="0000FF"/>
                </a:solidFill>
                <a:hlinkClick r:id="rId4"/>
              </a:rPr>
              <a:t>89variste_Galois</a:t>
            </a:r>
            <a:endParaRPr lang="en-US" dirty="0" smtClean="0">
              <a:solidFill>
                <a:srgbClr val="0000FF"/>
              </a:solidFill>
            </a:endParaRPr>
          </a:p>
          <a:p>
            <a:r>
              <a:rPr lang="en-US" dirty="0" smtClean="0"/>
              <a:t>Established group theory, concept of “field”</a:t>
            </a:r>
          </a:p>
          <a:p>
            <a:r>
              <a:rPr lang="en-US" dirty="0" smtClean="0"/>
              <a:t>Connected the </a:t>
            </a:r>
            <a:r>
              <a:rPr lang="en-US" dirty="0"/>
              <a:t>algebraic solution to a polynomial </a:t>
            </a:r>
            <a:r>
              <a:rPr lang="en-US" dirty="0" smtClean="0"/>
              <a:t>equation to </a:t>
            </a:r>
            <a:r>
              <a:rPr lang="en-US" dirty="0"/>
              <a:t>the structure of a group of permutations associated with the roots of the polynomial, the Galois group of the polynomial</a:t>
            </a:r>
          </a:p>
          <a:p>
            <a:r>
              <a:rPr lang="en-US" dirty="0"/>
              <a:t>He found that an equation could be solved in radicals if one can find a series of subgroups of its Galois group, each one normal in its successor with </a:t>
            </a:r>
            <a:r>
              <a:rPr lang="en-US" dirty="0" err="1" smtClean="0"/>
              <a:t>Abelian</a:t>
            </a:r>
            <a:r>
              <a:rPr lang="en-US" dirty="0" smtClean="0"/>
              <a:t> </a:t>
            </a:r>
            <a:r>
              <a:rPr lang="en-US" dirty="0"/>
              <a:t>quotient, or its Galois group is solvable</a:t>
            </a:r>
          </a:p>
        </p:txBody>
      </p:sp>
    </p:spTree>
    <p:extLst>
      <p:ext uri="{BB962C8B-B14F-4D97-AF65-F5344CB8AC3E}">
        <p14:creationId xmlns:p14="http://schemas.microsoft.com/office/powerpoint/2010/main" val="3753309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Historical origin of group theory</a:t>
            </a:r>
          </a:p>
          <a:p>
            <a:r>
              <a:rPr lang="en-US" dirty="0" smtClean="0"/>
              <a:t>Number theory</a:t>
            </a:r>
          </a:p>
          <a:p>
            <a:r>
              <a:rPr lang="en-US" dirty="0" smtClean="0"/>
              <a:t>Abstract (modern) algebra</a:t>
            </a:r>
          </a:p>
          <a:p>
            <a:r>
              <a:rPr lang="en-US" dirty="0" smtClean="0"/>
              <a:t>Applications</a:t>
            </a:r>
            <a:endParaRPr lang="en-US" dirty="0"/>
          </a:p>
        </p:txBody>
      </p:sp>
    </p:spTree>
    <p:extLst>
      <p:ext uri="{BB962C8B-B14F-4D97-AF65-F5344CB8AC3E}">
        <p14:creationId xmlns:p14="http://schemas.microsoft.com/office/powerpoint/2010/main" val="29976676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(modern) algebra</a:t>
            </a:r>
          </a:p>
        </p:txBody>
      </p:sp>
      <p:sp>
        <p:nvSpPr>
          <p:cNvPr id="3" name="Content Placeholder 2"/>
          <p:cNvSpPr>
            <a:spLocks noGrp="1"/>
          </p:cNvSpPr>
          <p:nvPr>
            <p:ph idx="1"/>
          </p:nvPr>
        </p:nvSpPr>
        <p:spPr/>
        <p:txBody>
          <a:bodyPr/>
          <a:lstStyle/>
          <a:p>
            <a:r>
              <a:rPr lang="en-US" dirty="0" err="1" smtClean="0"/>
              <a:t>Axiomatization</a:t>
            </a:r>
            <a:r>
              <a:rPr lang="en-US" dirty="0" smtClean="0"/>
              <a:t> of algebra</a:t>
            </a:r>
          </a:p>
          <a:p>
            <a:pPr lvl="1"/>
            <a:r>
              <a:rPr lang="en-US" dirty="0" smtClean="0"/>
              <a:t>Generalization of numbers</a:t>
            </a:r>
          </a:p>
          <a:p>
            <a:pPr lvl="1"/>
            <a:r>
              <a:rPr lang="en-US" dirty="0" smtClean="0"/>
              <a:t>Integer </a:t>
            </a:r>
            <a:r>
              <a:rPr lang="en-US" dirty="0" smtClean="0">
                <a:sym typeface="Wingdings"/>
              </a:rPr>
              <a:t> algebraic integer</a:t>
            </a:r>
          </a:p>
          <a:p>
            <a:pPr lvl="1"/>
            <a:r>
              <a:rPr lang="en-US" dirty="0" smtClean="0">
                <a:sym typeface="Wingdings"/>
              </a:rPr>
              <a:t>Complex numbers  hyper-complex numbers, Klein four-group</a:t>
            </a:r>
          </a:p>
          <a:p>
            <a:r>
              <a:rPr lang="en-US" dirty="0" smtClean="0">
                <a:sym typeface="Wingdings"/>
              </a:rPr>
              <a:t>Algebra </a:t>
            </a:r>
            <a:r>
              <a:rPr lang="en-US" dirty="0" err="1" smtClean="0">
                <a:sym typeface="Wingdings"/>
              </a:rPr>
              <a:t>v.s</a:t>
            </a:r>
            <a:r>
              <a:rPr lang="en-US" dirty="0" smtClean="0">
                <a:sym typeface="Wingdings"/>
              </a:rPr>
              <a:t>. geometry</a:t>
            </a:r>
          </a:p>
          <a:p>
            <a:pPr lvl="1"/>
            <a:r>
              <a:rPr lang="en-US" dirty="0" smtClean="0">
                <a:sym typeface="Wingdings"/>
              </a:rPr>
              <a:t>Connection between “symmetries” of geometries and properties of groups  quantum mechanics, crystal theory</a:t>
            </a:r>
          </a:p>
          <a:p>
            <a:pPr lvl="1"/>
            <a:r>
              <a:rPr lang="en-US" dirty="0" smtClean="0">
                <a:sym typeface="Wingdings"/>
              </a:rPr>
              <a:t>Vector space: transformation matrix with invariants (e.g. distance, area)  Klein geometries</a:t>
            </a:r>
          </a:p>
          <a:p>
            <a:pPr lvl="1"/>
            <a:r>
              <a:rPr lang="en-US" dirty="0" smtClean="0"/>
              <a:t>Continuous groups, differential equations </a:t>
            </a:r>
            <a:r>
              <a:rPr lang="en-US" dirty="0" smtClean="0">
                <a:sym typeface="Wingdings"/>
              </a:rPr>
              <a:t> Lie group, Lie algebra</a:t>
            </a:r>
            <a:endParaRPr lang="en-US" dirty="0"/>
          </a:p>
        </p:txBody>
      </p:sp>
    </p:spTree>
    <p:extLst>
      <p:ext uri="{BB962C8B-B14F-4D97-AF65-F5344CB8AC3E}">
        <p14:creationId xmlns:p14="http://schemas.microsoft.com/office/powerpoint/2010/main" val="17132135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513" y="5135659"/>
            <a:ext cx="6884286" cy="1143000"/>
          </a:xfrm>
        </p:spPr>
        <p:txBody>
          <a:bodyPr>
            <a:normAutofit/>
          </a:bodyPr>
          <a:lstStyle/>
          <a:p>
            <a:pPr algn="r"/>
            <a:r>
              <a:rPr lang="en-US" dirty="0" smtClean="0"/>
              <a:t>Number theory</a:t>
            </a:r>
            <a:endParaRPr lang="en-US" dirty="0"/>
          </a:p>
        </p:txBody>
      </p:sp>
      <p:sp>
        <p:nvSpPr>
          <p:cNvPr id="3" name="Content Placeholder 2"/>
          <p:cNvSpPr>
            <a:spLocks noGrp="1"/>
          </p:cNvSpPr>
          <p:nvPr>
            <p:ph idx="1"/>
          </p:nvPr>
        </p:nvSpPr>
        <p:spPr>
          <a:xfrm>
            <a:off x="457200" y="507836"/>
            <a:ext cx="8229600" cy="4525963"/>
          </a:xfrm>
        </p:spPr>
        <p:txBody>
          <a:bodyPr/>
          <a:lstStyle/>
          <a:p>
            <a:r>
              <a:rPr lang="en-US" dirty="0" smtClean="0"/>
              <a:t>Divisibility, prime, </a:t>
            </a:r>
            <a:r>
              <a:rPr lang="en-US" dirty="0" err="1" smtClean="0"/>
              <a:t>gcd</a:t>
            </a:r>
            <a:r>
              <a:rPr lang="en-US" dirty="0" smtClean="0"/>
              <a:t>, lcm</a:t>
            </a:r>
          </a:p>
          <a:p>
            <a:r>
              <a:rPr lang="en-US" dirty="0" smtClean="0"/>
              <a:t>Euclidean algorithm</a:t>
            </a:r>
          </a:p>
          <a:p>
            <a:r>
              <a:rPr lang="en-US" dirty="0" smtClean="0"/>
              <a:t>Diophantine equation</a:t>
            </a:r>
          </a:p>
          <a:p>
            <a:r>
              <a:rPr lang="en-US" dirty="0" err="1" smtClean="0"/>
              <a:t>Congruences</a:t>
            </a:r>
            <a:r>
              <a:rPr lang="en-US" dirty="0"/>
              <a:t> </a:t>
            </a:r>
            <a:r>
              <a:rPr lang="en-US" dirty="0" smtClean="0"/>
              <a:t>and congruence equation</a:t>
            </a:r>
          </a:p>
          <a:p>
            <a:r>
              <a:rPr lang="en-US" dirty="0" smtClean="0"/>
              <a:t>Chinese </a:t>
            </a:r>
            <a:r>
              <a:rPr lang="en-US" dirty="0"/>
              <a:t>remainder theorem</a:t>
            </a:r>
            <a:endParaRPr lang="en-US" dirty="0" smtClean="0"/>
          </a:p>
        </p:txBody>
      </p:sp>
    </p:spTree>
    <p:extLst>
      <p:ext uri="{BB962C8B-B14F-4D97-AF65-F5344CB8AC3E}">
        <p14:creationId xmlns:p14="http://schemas.microsoft.com/office/powerpoint/2010/main" val="41849034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Divisibility, prime, </a:t>
            </a:r>
            <a:r>
              <a:rPr lang="en-US" dirty="0" err="1" smtClean="0"/>
              <a:t>gcd</a:t>
            </a:r>
            <a:r>
              <a:rPr lang="en-US" dirty="0" smtClean="0"/>
              <a:t>, lcm</a:t>
            </a:r>
            <a:endParaRPr lang="en-US" dirty="0"/>
          </a:p>
        </p:txBody>
      </p:sp>
      <p:sp>
        <p:nvSpPr>
          <p:cNvPr id="3" name="Content Placeholder 2"/>
          <p:cNvSpPr>
            <a:spLocks noGrp="1"/>
          </p:cNvSpPr>
          <p:nvPr>
            <p:ph idx="1"/>
          </p:nvPr>
        </p:nvSpPr>
        <p:spPr/>
        <p:txBody>
          <a:bodyPr/>
          <a:lstStyle/>
          <a:p>
            <a:r>
              <a:rPr lang="en-US" dirty="0" smtClean="0"/>
              <a:t>Let x and y are integers (x ≠ 0), if y/x is an integer, then we say:</a:t>
            </a:r>
          </a:p>
          <a:p>
            <a:pPr lvl="1"/>
            <a:r>
              <a:rPr lang="en-US" dirty="0" smtClean="0"/>
              <a:t>x divides y</a:t>
            </a:r>
          </a:p>
          <a:p>
            <a:pPr lvl="1"/>
            <a:r>
              <a:rPr lang="en-US" dirty="0" smtClean="0"/>
              <a:t>y is divisible by x</a:t>
            </a:r>
          </a:p>
          <a:p>
            <a:pPr lvl="1"/>
            <a:r>
              <a:rPr lang="en-US" dirty="0" smtClean="0"/>
              <a:t>x is a divisor or factor of y</a:t>
            </a:r>
          </a:p>
          <a:p>
            <a:pPr lvl="1"/>
            <a:r>
              <a:rPr lang="en-US" dirty="0" smtClean="0"/>
              <a:t>y is a multiple of x </a:t>
            </a:r>
          </a:p>
          <a:p>
            <a:r>
              <a:rPr lang="en-US" dirty="0" smtClean="0">
                <a:solidFill>
                  <a:srgbClr val="FF0000"/>
                </a:solidFill>
              </a:rPr>
              <a:t>Prime</a:t>
            </a:r>
            <a:r>
              <a:rPr lang="en-US" dirty="0" smtClean="0"/>
              <a:t> number: the only positive divisors are 1 and itself</a:t>
            </a:r>
          </a:p>
          <a:p>
            <a:r>
              <a:rPr lang="en-US" dirty="0" smtClean="0">
                <a:solidFill>
                  <a:srgbClr val="FF0000"/>
                </a:solidFill>
              </a:rPr>
              <a:t>Composite</a:t>
            </a:r>
            <a:r>
              <a:rPr lang="en-US" dirty="0" smtClean="0"/>
              <a:t>: not prime number</a:t>
            </a:r>
          </a:p>
          <a:p>
            <a:pPr marL="0" indent="0">
              <a:buNone/>
            </a:pPr>
            <a:endParaRPr lang="en-US" dirty="0"/>
          </a:p>
          <a:p>
            <a:endParaRPr lang="en-US" dirty="0"/>
          </a:p>
        </p:txBody>
      </p:sp>
    </p:spTree>
    <p:extLst>
      <p:ext uri="{BB962C8B-B14F-4D97-AF65-F5344CB8AC3E}">
        <p14:creationId xmlns:p14="http://schemas.microsoft.com/office/powerpoint/2010/main" val="299324630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4300"/>
            <a:ext cx="9144000" cy="6614315"/>
          </a:xfrm>
          <a:prstGeom prst="rect">
            <a:avLst/>
          </a:prstGeom>
        </p:spPr>
      </p:pic>
      <p:pic>
        <p:nvPicPr>
          <p:cNvPr id="5" name="Picture 4"/>
          <p:cNvPicPr>
            <a:picLocks noChangeAspect="1"/>
          </p:cNvPicPr>
          <p:nvPr/>
        </p:nvPicPr>
        <p:blipFill>
          <a:blip r:embed="rId3"/>
          <a:stretch>
            <a:fillRect/>
          </a:stretch>
        </p:blipFill>
        <p:spPr>
          <a:xfrm>
            <a:off x="4214973" y="114300"/>
            <a:ext cx="4673600" cy="381000"/>
          </a:xfrm>
          <a:prstGeom prst="rect">
            <a:avLst/>
          </a:prstGeom>
          <a:ln>
            <a:solidFill>
              <a:srgbClr val="FF0000"/>
            </a:solidFill>
          </a:ln>
        </p:spPr>
      </p:pic>
    </p:spTree>
    <p:extLst>
      <p:ext uri="{BB962C8B-B14F-4D97-AF65-F5344CB8AC3E}">
        <p14:creationId xmlns:p14="http://schemas.microsoft.com/office/powerpoint/2010/main" val="26031796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647510"/>
            <a:ext cx="8229600" cy="5829490"/>
          </a:xfrm>
        </p:spPr>
        <p:txBody>
          <a:bodyPr/>
          <a:lstStyle/>
          <a:p>
            <a:r>
              <a:rPr lang="en-US" dirty="0" smtClean="0">
                <a:solidFill>
                  <a:srgbClr val="FF0000"/>
                </a:solidFill>
              </a:rPr>
              <a:t>Relatively prime</a:t>
            </a:r>
            <a:r>
              <a:rPr lang="en-US" dirty="0" smtClean="0"/>
              <a:t> (or </a:t>
            </a:r>
            <a:r>
              <a:rPr lang="en-US" dirty="0" err="1" smtClean="0"/>
              <a:t>coprime</a:t>
            </a:r>
            <a:r>
              <a:rPr lang="en-US" dirty="0" smtClean="0"/>
              <a:t>): if the only positive divisor they have in common is 1.</a:t>
            </a:r>
          </a:p>
          <a:p>
            <a:r>
              <a:rPr lang="en-US" dirty="0" smtClean="0"/>
              <a:t>Division algorithm: if x and y are positive integers (</a:t>
            </a:r>
            <a:r>
              <a:rPr lang="en-US" dirty="0"/>
              <a:t>a≠0</a:t>
            </a:r>
            <a:r>
              <a:rPr lang="en-US" dirty="0" smtClean="0"/>
              <a:t>), then we can find unique integers q and r such that: </a:t>
            </a:r>
          </a:p>
          <a:p>
            <a:r>
              <a:rPr lang="en-US" dirty="0" smtClean="0"/>
              <a:t>y = q*x + r, where 0 ≤ r &lt; x</a:t>
            </a:r>
          </a:p>
          <a:p>
            <a:r>
              <a:rPr lang="en-US" dirty="0" smtClean="0"/>
              <a:t>Here, we call q the </a:t>
            </a:r>
            <a:r>
              <a:rPr lang="en-US" dirty="0" smtClean="0">
                <a:solidFill>
                  <a:srgbClr val="FF0000"/>
                </a:solidFill>
              </a:rPr>
              <a:t>quotient</a:t>
            </a:r>
            <a:r>
              <a:rPr lang="en-US" dirty="0" smtClean="0"/>
              <a:t> and r the </a:t>
            </a:r>
            <a:r>
              <a:rPr lang="en-US" dirty="0" smtClean="0">
                <a:solidFill>
                  <a:srgbClr val="FF0000"/>
                </a:solidFill>
              </a:rPr>
              <a:t>remainder</a:t>
            </a:r>
          </a:p>
          <a:p>
            <a:r>
              <a:rPr lang="en-US" dirty="0" smtClean="0">
                <a:solidFill>
                  <a:srgbClr val="FF0000"/>
                </a:solidFill>
              </a:rPr>
              <a:t>Fundamental theorem of arithmetic</a:t>
            </a:r>
            <a:r>
              <a:rPr lang="en-US" dirty="0" smtClean="0"/>
              <a:t>: every integer n&gt;1 can be expressed as a unique product of primes.</a:t>
            </a:r>
          </a:p>
          <a:p>
            <a:pPr lvl="1"/>
            <a:r>
              <a:rPr lang="en-US" dirty="0" smtClean="0"/>
              <a:t>E.g. 3960 = 2</a:t>
            </a:r>
            <a:r>
              <a:rPr lang="en-US" baseline="30000" dirty="0" smtClean="0"/>
              <a:t>3</a:t>
            </a:r>
            <a:r>
              <a:rPr lang="en-US" dirty="0" smtClean="0"/>
              <a:t> * 3</a:t>
            </a:r>
            <a:r>
              <a:rPr lang="en-US" baseline="30000" dirty="0" smtClean="0"/>
              <a:t>2</a:t>
            </a:r>
            <a:r>
              <a:rPr lang="en-US" dirty="0" smtClean="0"/>
              <a:t> * 5 * 11</a:t>
            </a:r>
            <a:endParaRPr lang="en-US" dirty="0"/>
          </a:p>
          <a:p>
            <a:r>
              <a:rPr lang="en-US" dirty="0" smtClean="0"/>
              <a:t>The </a:t>
            </a:r>
            <a:r>
              <a:rPr lang="en-US" dirty="0" smtClean="0">
                <a:solidFill>
                  <a:srgbClr val="FF0000"/>
                </a:solidFill>
              </a:rPr>
              <a:t>great common divisor (</a:t>
            </a:r>
            <a:r>
              <a:rPr lang="en-US" dirty="0" err="1" smtClean="0">
                <a:solidFill>
                  <a:srgbClr val="FF0000"/>
                </a:solidFill>
              </a:rPr>
              <a:t>gcd</a:t>
            </a:r>
            <a:r>
              <a:rPr lang="en-US" dirty="0" smtClean="0">
                <a:solidFill>
                  <a:srgbClr val="FF0000"/>
                </a:solidFill>
              </a:rPr>
              <a:t>)</a:t>
            </a:r>
            <a:r>
              <a:rPr lang="en-US" dirty="0" smtClean="0"/>
              <a:t> and the </a:t>
            </a:r>
            <a:r>
              <a:rPr lang="en-US" dirty="0" smtClean="0">
                <a:solidFill>
                  <a:srgbClr val="FF0000"/>
                </a:solidFill>
              </a:rPr>
              <a:t>least common multiple (lcm)</a:t>
            </a:r>
          </a:p>
          <a:p>
            <a:endParaRPr lang="en-US" dirty="0" smtClean="0"/>
          </a:p>
          <a:p>
            <a:endParaRPr lang="en-US" dirty="0" smtClean="0"/>
          </a:p>
          <a:p>
            <a:pPr marL="0" indent="0">
              <a:buNone/>
            </a:pPr>
            <a:endParaRPr lang="en-US" dirty="0"/>
          </a:p>
          <a:p>
            <a:endParaRPr lang="en-US" dirty="0"/>
          </a:p>
        </p:txBody>
      </p:sp>
      <p:pic>
        <p:nvPicPr>
          <p:cNvPr id="7" name="Picture 6"/>
          <p:cNvPicPr>
            <a:picLocks noChangeAspect="1"/>
          </p:cNvPicPr>
          <p:nvPr/>
        </p:nvPicPr>
        <p:blipFill>
          <a:blip r:embed="rId2"/>
          <a:stretch>
            <a:fillRect/>
          </a:stretch>
        </p:blipFill>
        <p:spPr>
          <a:xfrm>
            <a:off x="1233643" y="5117033"/>
            <a:ext cx="6489700" cy="558800"/>
          </a:xfrm>
          <a:prstGeom prst="rect">
            <a:avLst/>
          </a:prstGeom>
        </p:spPr>
      </p:pic>
      <p:pic>
        <p:nvPicPr>
          <p:cNvPr id="8" name="Picture 7"/>
          <p:cNvPicPr>
            <a:picLocks noChangeAspect="1"/>
          </p:cNvPicPr>
          <p:nvPr/>
        </p:nvPicPr>
        <p:blipFill>
          <a:blip r:embed="rId3"/>
          <a:stretch>
            <a:fillRect/>
          </a:stretch>
        </p:blipFill>
        <p:spPr>
          <a:xfrm>
            <a:off x="1980457" y="5578753"/>
            <a:ext cx="5257800" cy="457200"/>
          </a:xfrm>
          <a:prstGeom prst="rect">
            <a:avLst/>
          </a:prstGeom>
        </p:spPr>
      </p:pic>
      <p:pic>
        <p:nvPicPr>
          <p:cNvPr id="9" name="Picture 8"/>
          <p:cNvPicPr>
            <a:picLocks noChangeAspect="1"/>
          </p:cNvPicPr>
          <p:nvPr/>
        </p:nvPicPr>
        <p:blipFill>
          <a:blip r:embed="rId4"/>
          <a:stretch>
            <a:fillRect/>
          </a:stretch>
        </p:blipFill>
        <p:spPr>
          <a:xfrm>
            <a:off x="304800" y="6032500"/>
            <a:ext cx="8534400" cy="444500"/>
          </a:xfrm>
          <a:prstGeom prst="rect">
            <a:avLst/>
          </a:prstGeom>
        </p:spPr>
      </p:pic>
    </p:spTree>
    <p:extLst>
      <p:ext uri="{BB962C8B-B14F-4D97-AF65-F5344CB8AC3E}">
        <p14:creationId xmlns:p14="http://schemas.microsoft.com/office/powerpoint/2010/main" val="6456800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Euclidean algorithm</a:t>
            </a:r>
            <a:endParaRPr lang="en-US" dirty="0"/>
          </a:p>
        </p:txBody>
      </p:sp>
      <p:sp>
        <p:nvSpPr>
          <p:cNvPr id="3" name="Content Placeholder 2"/>
          <p:cNvSpPr>
            <a:spLocks noGrp="1"/>
          </p:cNvSpPr>
          <p:nvPr>
            <p:ph idx="1"/>
          </p:nvPr>
        </p:nvSpPr>
        <p:spPr/>
        <p:txBody>
          <a:bodyPr/>
          <a:lstStyle/>
          <a:p>
            <a:r>
              <a:rPr lang="en-US" dirty="0" smtClean="0"/>
              <a:t>What is the great common divisor of 2002 and 315?</a:t>
            </a:r>
            <a:endParaRPr lang="en-US" dirty="0"/>
          </a:p>
        </p:txBody>
      </p:sp>
      <p:pic>
        <p:nvPicPr>
          <p:cNvPr id="4" name="Picture 3"/>
          <p:cNvPicPr>
            <a:picLocks noChangeAspect="1"/>
          </p:cNvPicPr>
          <p:nvPr/>
        </p:nvPicPr>
        <p:blipFill>
          <a:blip r:embed="rId2"/>
          <a:stretch>
            <a:fillRect/>
          </a:stretch>
        </p:blipFill>
        <p:spPr>
          <a:xfrm>
            <a:off x="2534531" y="2168535"/>
            <a:ext cx="4610100" cy="4114800"/>
          </a:xfrm>
          <a:prstGeom prst="rect">
            <a:avLst/>
          </a:prstGeom>
        </p:spPr>
      </p:pic>
    </p:spTree>
    <p:extLst>
      <p:ext uri="{BB962C8B-B14F-4D97-AF65-F5344CB8AC3E}">
        <p14:creationId xmlns:p14="http://schemas.microsoft.com/office/powerpoint/2010/main" val="16280953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Diophantine equation</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0000FF"/>
                </a:solidFill>
              </a:rPr>
              <a:t>a*x + b*y = c</a:t>
            </a:r>
          </a:p>
          <a:p>
            <a:r>
              <a:rPr lang="en-US" dirty="0"/>
              <a:t>All the variables are restricted to integers</a:t>
            </a:r>
          </a:p>
          <a:p>
            <a:pPr lvl="1"/>
            <a:r>
              <a:rPr lang="en-US" dirty="0"/>
              <a:t>E.g. x+2y = 3, what are the </a:t>
            </a:r>
            <a:r>
              <a:rPr lang="en-US" dirty="0" smtClean="0"/>
              <a:t>integer </a:t>
            </a:r>
            <a:r>
              <a:rPr lang="en-US" dirty="0"/>
              <a:t>solutions? </a:t>
            </a:r>
            <a:endParaRPr lang="en-US" dirty="0" smtClean="0"/>
          </a:p>
          <a:p>
            <a:pPr lvl="1"/>
            <a:r>
              <a:rPr lang="en-US" dirty="0" err="1" smtClean="0"/>
              <a:t>Ans</a:t>
            </a:r>
            <a:r>
              <a:rPr lang="en-US" dirty="0" smtClean="0"/>
              <a:t>: one solution is </a:t>
            </a:r>
            <a:r>
              <a:rPr lang="en-US" dirty="0"/>
              <a:t>(1, 1</a:t>
            </a:r>
            <a:r>
              <a:rPr lang="en-US" dirty="0" smtClean="0"/>
              <a:t>), the general solutions are: (1+2t, 1-t)</a:t>
            </a:r>
            <a:endParaRPr lang="en-US" dirty="0"/>
          </a:p>
          <a:p>
            <a:r>
              <a:rPr lang="en-US" dirty="0" smtClean="0"/>
              <a:t>Requirement: </a:t>
            </a:r>
            <a:r>
              <a:rPr lang="en-US" dirty="0" err="1" smtClean="0"/>
              <a:t>gcd</a:t>
            </a:r>
            <a:r>
              <a:rPr lang="en-US" dirty="0" smtClean="0"/>
              <a:t>(</a:t>
            </a:r>
            <a:r>
              <a:rPr lang="en-US" dirty="0" err="1" smtClean="0"/>
              <a:t>a,b</a:t>
            </a:r>
            <a:r>
              <a:rPr lang="en-US" dirty="0" smtClean="0"/>
              <a:t>) should divide c, otherwise there will be no integral solution</a:t>
            </a:r>
          </a:p>
          <a:p>
            <a:r>
              <a:rPr lang="en-US" dirty="0" smtClean="0">
                <a:solidFill>
                  <a:srgbClr val="0000FF"/>
                </a:solidFill>
              </a:rPr>
              <a:t>Fermat’s last theorem</a:t>
            </a:r>
            <a:r>
              <a:rPr lang="en-US" dirty="0" smtClean="0"/>
              <a:t>: </a:t>
            </a:r>
            <a:r>
              <a:rPr lang="en-US" dirty="0" err="1" smtClean="0"/>
              <a:t>x</a:t>
            </a:r>
            <a:r>
              <a:rPr lang="en-US" baseline="30000" dirty="0" err="1" smtClean="0"/>
              <a:t>n</a:t>
            </a:r>
            <a:r>
              <a:rPr lang="en-US" dirty="0" smtClean="0"/>
              <a:t> + </a:t>
            </a:r>
            <a:r>
              <a:rPr lang="en-US" dirty="0" err="1" smtClean="0"/>
              <a:t>y</a:t>
            </a:r>
            <a:r>
              <a:rPr lang="en-US" baseline="30000" dirty="0" err="1" smtClean="0"/>
              <a:t>n</a:t>
            </a:r>
            <a:r>
              <a:rPr lang="en-US" dirty="0" smtClean="0"/>
              <a:t> = </a:t>
            </a:r>
            <a:r>
              <a:rPr lang="en-US" dirty="0" err="1" smtClean="0"/>
              <a:t>z</a:t>
            </a:r>
            <a:r>
              <a:rPr lang="en-US" baseline="30000" dirty="0" err="1" smtClean="0"/>
              <a:t>n</a:t>
            </a:r>
            <a:r>
              <a:rPr lang="en-US" dirty="0" smtClean="0"/>
              <a:t>, if the integer n&gt;2, this equation has no solutions in nonzero integers x, y, and z.</a:t>
            </a:r>
          </a:p>
          <a:p>
            <a:r>
              <a:rPr lang="en-US" dirty="0" smtClean="0"/>
              <a:t>How to solve a linear Diophantine equation: ax + by = c?</a:t>
            </a:r>
          </a:p>
          <a:p>
            <a:pPr lvl="1"/>
            <a:r>
              <a:rPr lang="en-US" dirty="0" smtClean="0"/>
              <a:t>1. Find one solution: (x</a:t>
            </a:r>
            <a:r>
              <a:rPr lang="en-US" baseline="-25000" dirty="0" smtClean="0"/>
              <a:t>0</a:t>
            </a:r>
            <a:r>
              <a:rPr lang="en-US" dirty="0" smtClean="0"/>
              <a:t>, y</a:t>
            </a:r>
            <a:r>
              <a:rPr lang="en-US" baseline="-25000" dirty="0" smtClean="0"/>
              <a:t>0</a:t>
            </a:r>
            <a:r>
              <a:rPr lang="en-US" dirty="0" smtClean="0"/>
              <a:t>)</a:t>
            </a:r>
          </a:p>
          <a:p>
            <a:pPr lvl="1"/>
            <a:r>
              <a:rPr lang="en-US" dirty="0" smtClean="0"/>
              <a:t>2. Get the general solutions: ( x0 + (b/d)t, y0 - (a/d)t ), where d is </a:t>
            </a:r>
            <a:r>
              <a:rPr lang="en-US" dirty="0" err="1" smtClean="0"/>
              <a:t>gcd</a:t>
            </a:r>
            <a:r>
              <a:rPr lang="en-US" dirty="0" smtClean="0"/>
              <a:t>(a, b), t is any integer.</a:t>
            </a:r>
          </a:p>
          <a:p>
            <a:pPr lvl="1"/>
            <a:r>
              <a:rPr lang="en-US" dirty="0" err="1" smtClean="0"/>
              <a:t>Qu</a:t>
            </a:r>
            <a:r>
              <a:rPr lang="en-US" dirty="0" smtClean="0"/>
              <a:t>: </a:t>
            </a:r>
            <a:r>
              <a:rPr lang="en-US" dirty="0" err="1" smtClean="0"/>
              <a:t>gcd</a:t>
            </a:r>
            <a:r>
              <a:rPr lang="en-US" dirty="0" smtClean="0"/>
              <a:t>(a, b) is easy to find, but how to find one solution (x</a:t>
            </a:r>
            <a:r>
              <a:rPr lang="en-US" baseline="-25000" dirty="0" smtClean="0"/>
              <a:t>0</a:t>
            </a:r>
            <a:r>
              <a:rPr lang="en-US" dirty="0" smtClean="0"/>
              <a:t>, y</a:t>
            </a:r>
            <a:r>
              <a:rPr lang="en-US" baseline="-25000" dirty="0" smtClean="0"/>
              <a:t>0</a:t>
            </a:r>
            <a:r>
              <a:rPr lang="en-US" dirty="0" smtClean="0"/>
              <a:t>)?</a:t>
            </a:r>
          </a:p>
        </p:txBody>
      </p:sp>
    </p:spTree>
    <p:extLst>
      <p:ext uri="{BB962C8B-B14F-4D97-AF65-F5344CB8AC3E}">
        <p14:creationId xmlns:p14="http://schemas.microsoft.com/office/powerpoint/2010/main" val="8949601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Diophantine equation</a:t>
            </a:r>
          </a:p>
        </p:txBody>
      </p:sp>
      <p:sp>
        <p:nvSpPr>
          <p:cNvPr id="3" name="Content Placeholder 2"/>
          <p:cNvSpPr>
            <a:spLocks noGrp="1"/>
          </p:cNvSpPr>
          <p:nvPr>
            <p:ph idx="1"/>
          </p:nvPr>
        </p:nvSpPr>
        <p:spPr/>
        <p:txBody>
          <a:bodyPr/>
          <a:lstStyle/>
          <a:p>
            <a:r>
              <a:rPr lang="en-US" dirty="0" smtClean="0"/>
              <a:t>Let consider an example: 15x + 49y = 8</a:t>
            </a:r>
          </a:p>
          <a:p>
            <a:r>
              <a:rPr lang="en-US" dirty="0" err="1"/>
              <a:t>g</a:t>
            </a:r>
            <a:r>
              <a:rPr lang="en-US" dirty="0" err="1" smtClean="0"/>
              <a:t>cd</a:t>
            </a:r>
            <a:r>
              <a:rPr lang="en-US" dirty="0" smtClean="0"/>
              <a:t>(15, 49) = 1, which divides 8, so this equation has infinite integral solutions</a:t>
            </a:r>
          </a:p>
        </p:txBody>
      </p:sp>
      <p:pic>
        <p:nvPicPr>
          <p:cNvPr id="5" name="Picture 4"/>
          <p:cNvPicPr>
            <a:picLocks noChangeAspect="1"/>
          </p:cNvPicPr>
          <p:nvPr/>
        </p:nvPicPr>
        <p:blipFill>
          <a:blip r:embed="rId2"/>
          <a:stretch>
            <a:fillRect/>
          </a:stretch>
        </p:blipFill>
        <p:spPr>
          <a:xfrm>
            <a:off x="910580" y="3271901"/>
            <a:ext cx="2137927" cy="2502939"/>
          </a:xfrm>
          <a:prstGeom prst="rect">
            <a:avLst/>
          </a:prstGeom>
          <a:ln>
            <a:solidFill>
              <a:srgbClr val="FF0000"/>
            </a:solidFill>
          </a:ln>
        </p:spPr>
      </p:pic>
      <p:pic>
        <p:nvPicPr>
          <p:cNvPr id="6" name="Picture 5"/>
          <p:cNvPicPr>
            <a:picLocks noChangeAspect="1"/>
          </p:cNvPicPr>
          <p:nvPr/>
        </p:nvPicPr>
        <p:blipFill>
          <a:blip r:embed="rId3"/>
          <a:stretch>
            <a:fillRect/>
          </a:stretch>
        </p:blipFill>
        <p:spPr>
          <a:xfrm>
            <a:off x="4279399" y="2872143"/>
            <a:ext cx="3639690" cy="2502939"/>
          </a:xfrm>
          <a:prstGeom prst="rect">
            <a:avLst/>
          </a:prstGeom>
          <a:ln>
            <a:solidFill>
              <a:srgbClr val="FF0000"/>
            </a:solidFill>
          </a:ln>
        </p:spPr>
      </p:pic>
      <p:sp>
        <p:nvSpPr>
          <p:cNvPr id="7" name="TextBox 6"/>
          <p:cNvSpPr txBox="1"/>
          <p:nvPr/>
        </p:nvSpPr>
        <p:spPr>
          <a:xfrm>
            <a:off x="910580" y="2876439"/>
            <a:ext cx="2212001" cy="369332"/>
          </a:xfrm>
          <a:prstGeom prst="rect">
            <a:avLst/>
          </a:prstGeom>
          <a:noFill/>
        </p:spPr>
        <p:txBody>
          <a:bodyPr wrap="none" rtlCol="0">
            <a:spAutoFit/>
          </a:bodyPr>
          <a:lstStyle/>
          <a:p>
            <a:r>
              <a:rPr lang="en-US" dirty="0" smtClean="0"/>
              <a:t>Euclidean algorithm</a:t>
            </a:r>
            <a:endParaRPr lang="en-US" dirty="0"/>
          </a:p>
        </p:txBody>
      </p:sp>
      <p:sp>
        <p:nvSpPr>
          <p:cNvPr id="8" name="Right Arrow 7"/>
          <p:cNvSpPr/>
          <p:nvPr/>
        </p:nvSpPr>
        <p:spPr>
          <a:xfrm>
            <a:off x="3498840" y="4308431"/>
            <a:ext cx="46070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1282490" y="3685826"/>
            <a:ext cx="971210" cy="323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253700" y="3676348"/>
            <a:ext cx="638005" cy="323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257588" y="4308431"/>
            <a:ext cx="971210" cy="3735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228799" y="4348762"/>
            <a:ext cx="421598" cy="323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1606228" y="3245771"/>
            <a:ext cx="286383" cy="2529069"/>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477826" y="4672517"/>
            <a:ext cx="376526" cy="383041"/>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166551" y="5005750"/>
            <a:ext cx="1288221" cy="369332"/>
          </a:xfrm>
          <a:prstGeom prst="rect">
            <a:avLst/>
          </a:prstGeom>
          <a:noFill/>
        </p:spPr>
        <p:txBody>
          <a:bodyPr wrap="none" rtlCol="0">
            <a:spAutoFit/>
          </a:bodyPr>
          <a:lstStyle/>
          <a:p>
            <a:r>
              <a:rPr lang="en-US" dirty="0" err="1" smtClean="0">
                <a:solidFill>
                  <a:srgbClr val="0000FF"/>
                </a:solidFill>
              </a:rPr>
              <a:t>gcd</a:t>
            </a:r>
            <a:r>
              <a:rPr lang="en-US" dirty="0" smtClean="0">
                <a:solidFill>
                  <a:srgbClr val="0000FF"/>
                </a:solidFill>
              </a:rPr>
              <a:t>(15,49)</a:t>
            </a:r>
            <a:endParaRPr lang="en-US" dirty="0">
              <a:solidFill>
                <a:srgbClr val="0000FF"/>
              </a:solidFill>
            </a:endParaRPr>
          </a:p>
        </p:txBody>
      </p:sp>
      <p:pic>
        <p:nvPicPr>
          <p:cNvPr id="26" name="Picture 25"/>
          <p:cNvPicPr>
            <a:picLocks noChangeAspect="1"/>
          </p:cNvPicPr>
          <p:nvPr/>
        </p:nvPicPr>
        <p:blipFill>
          <a:blip r:embed="rId4"/>
          <a:stretch>
            <a:fillRect/>
          </a:stretch>
        </p:blipFill>
        <p:spPr>
          <a:xfrm>
            <a:off x="4514225" y="5520840"/>
            <a:ext cx="3200400" cy="508000"/>
          </a:xfrm>
          <a:prstGeom prst="rect">
            <a:avLst/>
          </a:prstGeom>
          <a:ln>
            <a:solidFill>
              <a:srgbClr val="FF0000"/>
            </a:solidFill>
          </a:ln>
        </p:spPr>
      </p:pic>
      <p:pic>
        <p:nvPicPr>
          <p:cNvPr id="27" name="Picture 26"/>
          <p:cNvPicPr>
            <a:picLocks noChangeAspect="1"/>
          </p:cNvPicPr>
          <p:nvPr/>
        </p:nvPicPr>
        <p:blipFill>
          <a:blip r:embed="rId5"/>
          <a:stretch>
            <a:fillRect/>
          </a:stretch>
        </p:blipFill>
        <p:spPr>
          <a:xfrm>
            <a:off x="2166551" y="6126151"/>
            <a:ext cx="4686300" cy="482600"/>
          </a:xfrm>
          <a:prstGeom prst="rect">
            <a:avLst/>
          </a:prstGeom>
        </p:spPr>
      </p:pic>
      <p:cxnSp>
        <p:nvCxnSpPr>
          <p:cNvPr id="29" name="Straight Arrow Connector 28"/>
          <p:cNvCxnSpPr>
            <a:stCxn id="23" idx="7"/>
          </p:cNvCxnSpPr>
          <p:nvPr/>
        </p:nvCxnSpPr>
        <p:spPr>
          <a:xfrm flipV="1">
            <a:off x="2799211" y="3271901"/>
            <a:ext cx="1571232" cy="145671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4325962" y="2991990"/>
            <a:ext cx="376526" cy="383041"/>
          </a:xfrm>
          <a:prstGeom prst="ellipse">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053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6"/>
            <a:ext cx="8229600" cy="990600"/>
          </a:xfrm>
        </p:spPr>
        <p:txBody>
          <a:bodyPr/>
          <a:lstStyle/>
          <a:p>
            <a:r>
              <a:rPr lang="en-US" dirty="0" err="1" smtClean="0"/>
              <a:t>Congruences</a:t>
            </a:r>
            <a:endParaRPr lang="en-US" dirty="0"/>
          </a:p>
        </p:txBody>
      </p:sp>
      <p:sp>
        <p:nvSpPr>
          <p:cNvPr id="3" name="Content Placeholder 2"/>
          <p:cNvSpPr>
            <a:spLocks noGrp="1"/>
          </p:cNvSpPr>
          <p:nvPr>
            <p:ph idx="1"/>
          </p:nvPr>
        </p:nvSpPr>
        <p:spPr>
          <a:xfrm>
            <a:off x="457200" y="896552"/>
            <a:ext cx="8229600" cy="5530640"/>
          </a:xfrm>
        </p:spPr>
        <p:txBody>
          <a:bodyPr>
            <a:normAutofit/>
          </a:bodyPr>
          <a:lstStyle/>
          <a:p>
            <a:r>
              <a:rPr lang="en-US" sz="2000" dirty="0" smtClean="0">
                <a:solidFill>
                  <a:srgbClr val="0000FF"/>
                </a:solidFill>
              </a:rPr>
              <a:t>a ≡ b (mod n)</a:t>
            </a:r>
            <a:r>
              <a:rPr lang="en-US" sz="2000" dirty="0" smtClean="0"/>
              <a:t>: a is congruent to b modulo n if a-b is divisible by n</a:t>
            </a:r>
          </a:p>
          <a:p>
            <a:endParaRPr lang="en-US" sz="2000" dirty="0" smtClean="0"/>
          </a:p>
        </p:txBody>
      </p:sp>
      <p:pic>
        <p:nvPicPr>
          <p:cNvPr id="6" name="Picture 5"/>
          <p:cNvPicPr>
            <a:picLocks noChangeAspect="1"/>
          </p:cNvPicPr>
          <p:nvPr/>
        </p:nvPicPr>
        <p:blipFill>
          <a:blip r:embed="rId2"/>
          <a:stretch>
            <a:fillRect/>
          </a:stretch>
        </p:blipFill>
        <p:spPr>
          <a:xfrm>
            <a:off x="702737" y="1357280"/>
            <a:ext cx="7859553" cy="5500720"/>
          </a:xfrm>
          <a:prstGeom prst="rect">
            <a:avLst/>
          </a:prstGeom>
        </p:spPr>
      </p:pic>
    </p:spTree>
    <p:extLst>
      <p:ext uri="{BB962C8B-B14F-4D97-AF65-F5344CB8AC3E}">
        <p14:creationId xmlns:p14="http://schemas.microsoft.com/office/powerpoint/2010/main" val="2235464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438400"/>
            <a:ext cx="9144000" cy="1965811"/>
          </a:xfrm>
          <a:prstGeom prst="rect">
            <a:avLst/>
          </a:prstGeom>
        </p:spPr>
      </p:pic>
    </p:spTree>
    <p:extLst>
      <p:ext uri="{BB962C8B-B14F-4D97-AF65-F5344CB8AC3E}">
        <p14:creationId xmlns:p14="http://schemas.microsoft.com/office/powerpoint/2010/main" val="50649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513" y="5135659"/>
            <a:ext cx="6884286" cy="1143000"/>
          </a:xfrm>
        </p:spPr>
        <p:txBody>
          <a:bodyPr>
            <a:normAutofit/>
          </a:bodyPr>
          <a:lstStyle/>
          <a:p>
            <a:pPr algn="r"/>
            <a:r>
              <a:rPr lang="en-US" dirty="0" smtClean="0"/>
              <a:t>Historical origin of group theory</a:t>
            </a:r>
            <a:endParaRPr lang="en-US" dirty="0"/>
          </a:p>
        </p:txBody>
      </p:sp>
      <p:sp>
        <p:nvSpPr>
          <p:cNvPr id="3" name="Content Placeholder 2"/>
          <p:cNvSpPr>
            <a:spLocks noGrp="1"/>
          </p:cNvSpPr>
          <p:nvPr>
            <p:ph idx="1"/>
          </p:nvPr>
        </p:nvSpPr>
        <p:spPr>
          <a:xfrm>
            <a:off x="457200" y="507836"/>
            <a:ext cx="8229600" cy="4525963"/>
          </a:xfrm>
        </p:spPr>
        <p:txBody>
          <a:bodyPr/>
          <a:lstStyle/>
          <a:p>
            <a:r>
              <a:rPr lang="en-US" dirty="0" smtClean="0"/>
              <a:t>9</a:t>
            </a:r>
            <a:r>
              <a:rPr lang="en-US" baseline="30000" dirty="0" smtClean="0"/>
              <a:t>th</a:t>
            </a:r>
            <a:r>
              <a:rPr lang="en-US" dirty="0" smtClean="0"/>
              <a:t> century: junior algebra</a:t>
            </a:r>
          </a:p>
          <a:p>
            <a:r>
              <a:rPr lang="en-US" dirty="0" smtClean="0"/>
              <a:t>16</a:t>
            </a:r>
            <a:r>
              <a:rPr lang="en-US" baseline="30000" dirty="0" smtClean="0"/>
              <a:t>th</a:t>
            </a:r>
            <a:r>
              <a:rPr lang="en-US" dirty="0" smtClean="0"/>
              <a:t> century: cubic equation and fourth degree equation</a:t>
            </a:r>
          </a:p>
          <a:p>
            <a:r>
              <a:rPr lang="en-US" dirty="0" smtClean="0"/>
              <a:t>18</a:t>
            </a:r>
            <a:r>
              <a:rPr lang="en-US" baseline="30000" dirty="0" smtClean="0"/>
              <a:t>th</a:t>
            </a:r>
            <a:r>
              <a:rPr lang="en-US" dirty="0" smtClean="0"/>
              <a:t> century: Lagrange’s contributions</a:t>
            </a:r>
          </a:p>
          <a:p>
            <a:r>
              <a:rPr lang="en-US" dirty="0" smtClean="0"/>
              <a:t>19</a:t>
            </a:r>
            <a:r>
              <a:rPr lang="en-US" baseline="30000" dirty="0" smtClean="0"/>
              <a:t>th</a:t>
            </a:r>
            <a:r>
              <a:rPr lang="en-US" dirty="0" smtClean="0"/>
              <a:t> century: Galois theory</a:t>
            </a:r>
          </a:p>
          <a:p>
            <a:r>
              <a:rPr lang="en-US" dirty="0" smtClean="0"/>
              <a:t>Abstract (modern) algebra</a:t>
            </a:r>
            <a:endParaRPr lang="en-US" dirty="0"/>
          </a:p>
        </p:txBody>
      </p:sp>
    </p:spTree>
    <p:extLst>
      <p:ext uri="{BB962C8B-B14F-4D97-AF65-F5344CB8AC3E}">
        <p14:creationId xmlns:p14="http://schemas.microsoft.com/office/powerpoint/2010/main" val="147976918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congruence equation</a:t>
            </a:r>
            <a:endParaRPr lang="en-US" dirty="0"/>
          </a:p>
        </p:txBody>
      </p:sp>
      <p:sp>
        <p:nvSpPr>
          <p:cNvPr id="3" name="Content Placeholder 2"/>
          <p:cNvSpPr>
            <a:spLocks noGrp="1"/>
          </p:cNvSpPr>
          <p:nvPr>
            <p:ph idx="1"/>
          </p:nvPr>
        </p:nvSpPr>
        <p:spPr/>
        <p:txBody>
          <a:bodyPr/>
          <a:lstStyle/>
          <a:p>
            <a:r>
              <a:rPr lang="en-US" dirty="0" smtClean="0">
                <a:solidFill>
                  <a:srgbClr val="0000FF"/>
                </a:solidFill>
              </a:rPr>
              <a:t>ax ≡ b (mod n)</a:t>
            </a:r>
            <a:r>
              <a:rPr lang="en-US" dirty="0" smtClean="0">
                <a:solidFill>
                  <a:srgbClr val="292934"/>
                </a:solidFill>
              </a:rPr>
              <a:t>, where a≠0</a:t>
            </a:r>
          </a:p>
          <a:p>
            <a:endParaRPr lang="en-US" dirty="0" smtClean="0"/>
          </a:p>
          <a:p>
            <a:endParaRPr lang="en-US" dirty="0"/>
          </a:p>
          <a:p>
            <a:endParaRPr lang="en-US" dirty="0" smtClean="0"/>
          </a:p>
          <a:p>
            <a:endParaRPr lang="en-US" dirty="0"/>
          </a:p>
          <a:p>
            <a:pPr lvl="1"/>
            <a:r>
              <a:rPr lang="en-US" dirty="0" smtClean="0"/>
              <a:t>E.g. 2x </a:t>
            </a:r>
            <a:r>
              <a:rPr lang="en-US" dirty="0">
                <a:solidFill>
                  <a:srgbClr val="292934"/>
                </a:solidFill>
              </a:rPr>
              <a:t>≡</a:t>
            </a:r>
            <a:r>
              <a:rPr lang="en-US" dirty="0" smtClean="0"/>
              <a:t> 5 (mod 6) has no solution</a:t>
            </a:r>
          </a:p>
          <a:p>
            <a:r>
              <a:rPr lang="en-US" dirty="0" smtClean="0"/>
              <a:t>Algorithm 1: </a:t>
            </a:r>
            <a:r>
              <a:rPr lang="en-US" dirty="0" smtClean="0">
                <a:solidFill>
                  <a:srgbClr val="292934"/>
                </a:solidFill>
              </a:rPr>
              <a:t>ax ≡ </a:t>
            </a:r>
            <a:r>
              <a:rPr lang="en-US" dirty="0">
                <a:solidFill>
                  <a:srgbClr val="292934"/>
                </a:solidFill>
              </a:rPr>
              <a:t>b (mod n</a:t>
            </a:r>
            <a:r>
              <a:rPr lang="en-US" dirty="0" smtClean="0">
                <a:solidFill>
                  <a:srgbClr val="292934"/>
                </a:solidFill>
              </a:rPr>
              <a:t>) can be reduced into a linear Diophantine equation a*x </a:t>
            </a:r>
            <a:r>
              <a:rPr lang="mr-IN" dirty="0" smtClean="0">
                <a:solidFill>
                  <a:srgbClr val="292934"/>
                </a:solidFill>
              </a:rPr>
              <a:t>–</a:t>
            </a:r>
            <a:r>
              <a:rPr lang="en-US" dirty="0" smtClean="0"/>
              <a:t> n*k = b, where k is an integer, which is solvable.</a:t>
            </a:r>
          </a:p>
          <a:p>
            <a:r>
              <a:rPr lang="en-US" dirty="0" smtClean="0"/>
              <a:t>Algorithm 2: recursive method</a:t>
            </a:r>
            <a:endParaRPr lang="en-US" dirty="0"/>
          </a:p>
        </p:txBody>
      </p:sp>
      <p:pic>
        <p:nvPicPr>
          <p:cNvPr id="6" name="Picture 5"/>
          <p:cNvPicPr>
            <a:picLocks noChangeAspect="1"/>
          </p:cNvPicPr>
          <p:nvPr/>
        </p:nvPicPr>
        <p:blipFill>
          <a:blip r:embed="rId2"/>
          <a:stretch>
            <a:fillRect/>
          </a:stretch>
        </p:blipFill>
        <p:spPr>
          <a:xfrm>
            <a:off x="124510" y="2219706"/>
            <a:ext cx="8840497" cy="1486525"/>
          </a:xfrm>
          <a:prstGeom prst="rect">
            <a:avLst/>
          </a:prstGeom>
          <a:ln>
            <a:solidFill>
              <a:srgbClr val="0000FF"/>
            </a:solidFill>
          </a:ln>
        </p:spPr>
      </p:pic>
      <p:pic>
        <p:nvPicPr>
          <p:cNvPr id="7" name="Picture 6"/>
          <p:cNvPicPr>
            <a:picLocks noChangeAspect="1"/>
          </p:cNvPicPr>
          <p:nvPr/>
        </p:nvPicPr>
        <p:blipFill>
          <a:blip r:embed="rId3"/>
          <a:stretch>
            <a:fillRect/>
          </a:stretch>
        </p:blipFill>
        <p:spPr>
          <a:xfrm>
            <a:off x="261479" y="5931954"/>
            <a:ext cx="8541663" cy="545046"/>
          </a:xfrm>
          <a:prstGeom prst="rect">
            <a:avLst/>
          </a:prstGeom>
          <a:ln>
            <a:solidFill>
              <a:srgbClr val="0000FF"/>
            </a:solidFill>
          </a:ln>
        </p:spPr>
      </p:pic>
    </p:spTree>
    <p:extLst>
      <p:ext uri="{BB962C8B-B14F-4D97-AF65-F5344CB8AC3E}">
        <p14:creationId xmlns:p14="http://schemas.microsoft.com/office/powerpoint/2010/main" val="13161552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72531"/>
            <a:ext cx="9144000" cy="583482"/>
          </a:xfrm>
          <a:prstGeom prst="rect">
            <a:avLst/>
          </a:prstGeom>
        </p:spPr>
      </p:pic>
      <p:pic>
        <p:nvPicPr>
          <p:cNvPr id="5" name="Picture 4"/>
          <p:cNvPicPr>
            <a:picLocks noChangeAspect="1"/>
          </p:cNvPicPr>
          <p:nvPr/>
        </p:nvPicPr>
        <p:blipFill>
          <a:blip r:embed="rId3"/>
          <a:stretch>
            <a:fillRect/>
          </a:stretch>
        </p:blipFill>
        <p:spPr>
          <a:xfrm>
            <a:off x="0" y="990600"/>
            <a:ext cx="9144000" cy="4861589"/>
          </a:xfrm>
          <a:prstGeom prst="rect">
            <a:avLst/>
          </a:prstGeom>
        </p:spPr>
      </p:pic>
    </p:spTree>
    <p:extLst>
      <p:ext uri="{BB962C8B-B14F-4D97-AF65-F5344CB8AC3E}">
        <p14:creationId xmlns:p14="http://schemas.microsoft.com/office/powerpoint/2010/main" val="3337747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Chinese remainder theorem</a:t>
            </a:r>
          </a:p>
        </p:txBody>
      </p:sp>
      <p:sp>
        <p:nvSpPr>
          <p:cNvPr id="3" name="Content Placeholder 2"/>
          <p:cNvSpPr>
            <a:spLocks noGrp="1"/>
          </p:cNvSpPr>
          <p:nvPr>
            <p:ph idx="1"/>
          </p:nvPr>
        </p:nvSpPr>
        <p:spPr/>
        <p:txBody>
          <a:bodyPr>
            <a:normAutofit lnSpcReduction="10000"/>
          </a:bodyPr>
          <a:lstStyle/>
          <a:p>
            <a:r>
              <a:rPr lang="en-US" dirty="0"/>
              <a:t>The earliest known statement of the theorem, as a problem with specific numbers, appears in the </a:t>
            </a:r>
            <a:r>
              <a:rPr lang="en-US" dirty="0" smtClean="0"/>
              <a:t>3</a:t>
            </a:r>
            <a:r>
              <a:rPr lang="en-US" baseline="30000" dirty="0" smtClean="0"/>
              <a:t>rd</a:t>
            </a:r>
            <a:r>
              <a:rPr lang="en-US" dirty="0" smtClean="0"/>
              <a:t> century </a:t>
            </a:r>
            <a:r>
              <a:rPr lang="en-US" dirty="0"/>
              <a:t>book </a:t>
            </a:r>
            <a:r>
              <a:rPr lang="en-US" i="1" dirty="0" err="1">
                <a:solidFill>
                  <a:srgbClr val="0000FF"/>
                </a:solidFill>
              </a:rPr>
              <a:t>Sunzi</a:t>
            </a:r>
            <a:r>
              <a:rPr lang="en-US" i="1" dirty="0">
                <a:solidFill>
                  <a:srgbClr val="0000FF"/>
                </a:solidFill>
              </a:rPr>
              <a:t> </a:t>
            </a:r>
            <a:r>
              <a:rPr lang="en-US" i="1" dirty="0" err="1">
                <a:solidFill>
                  <a:srgbClr val="0000FF"/>
                </a:solidFill>
              </a:rPr>
              <a:t>Suanjing</a:t>
            </a:r>
            <a:r>
              <a:rPr lang="en-US" dirty="0"/>
              <a:t> by the Chinese mathematician </a:t>
            </a:r>
            <a:r>
              <a:rPr lang="en-US" dirty="0" err="1"/>
              <a:t>Sunzi</a:t>
            </a:r>
            <a:r>
              <a:rPr lang="en-US" dirty="0" smtClean="0"/>
              <a:t>:</a:t>
            </a:r>
            <a:endParaRPr lang="en-US" dirty="0"/>
          </a:p>
          <a:p>
            <a:r>
              <a:rPr lang="en-US" dirty="0" smtClean="0"/>
              <a:t>“There </a:t>
            </a:r>
            <a:r>
              <a:rPr lang="en-US" dirty="0"/>
              <a:t>are certain things whose number is unknown. If we count them by threes, we have two left over; by fives, we have three left over; and by sevens, two are left over. How many things are there</a:t>
            </a:r>
            <a:r>
              <a:rPr lang="en-US" dirty="0" smtClean="0"/>
              <a:t>?”</a:t>
            </a:r>
          </a:p>
          <a:p>
            <a:r>
              <a:rPr lang="en-US" dirty="0" smtClean="0"/>
              <a:t>In mathematical language, it is:</a:t>
            </a:r>
          </a:p>
          <a:p>
            <a:pPr marL="0" indent="0">
              <a:buNone/>
            </a:pPr>
            <a:r>
              <a:rPr lang="en-US" dirty="0" smtClean="0"/>
              <a:t>	x ≡ 2 (mod 3)</a:t>
            </a:r>
          </a:p>
          <a:p>
            <a:pPr marL="0" indent="0">
              <a:buNone/>
            </a:pPr>
            <a:r>
              <a:rPr lang="en-US" dirty="0" smtClean="0"/>
              <a:t>	x </a:t>
            </a:r>
            <a:r>
              <a:rPr lang="en-US" dirty="0"/>
              <a:t>≡ </a:t>
            </a:r>
            <a:r>
              <a:rPr lang="en-US" dirty="0" smtClean="0"/>
              <a:t>3 </a:t>
            </a:r>
            <a:r>
              <a:rPr lang="en-US" dirty="0"/>
              <a:t>(mod </a:t>
            </a:r>
            <a:r>
              <a:rPr lang="en-US" dirty="0" smtClean="0"/>
              <a:t>5)</a:t>
            </a:r>
          </a:p>
          <a:p>
            <a:pPr marL="0" indent="0">
              <a:buNone/>
            </a:pPr>
            <a:r>
              <a:rPr lang="en-US" dirty="0" smtClean="0"/>
              <a:t>	x </a:t>
            </a:r>
            <a:r>
              <a:rPr lang="en-US" dirty="0"/>
              <a:t>≡ </a:t>
            </a:r>
            <a:r>
              <a:rPr lang="en-US" dirty="0" smtClean="0"/>
              <a:t>2 </a:t>
            </a:r>
            <a:r>
              <a:rPr lang="en-US" dirty="0"/>
              <a:t>(mod </a:t>
            </a:r>
            <a:r>
              <a:rPr lang="en-US" dirty="0" smtClean="0"/>
              <a:t>7)</a:t>
            </a:r>
          </a:p>
          <a:p>
            <a:pPr marL="0" indent="0">
              <a:buNone/>
            </a:pPr>
            <a:r>
              <a:rPr lang="en-US" dirty="0" smtClean="0"/>
              <a:t>	What is the solution of x?</a:t>
            </a:r>
            <a:endParaRPr lang="en-US" dirty="0"/>
          </a:p>
        </p:txBody>
      </p:sp>
    </p:spTree>
    <p:extLst>
      <p:ext uri="{BB962C8B-B14F-4D97-AF65-F5344CB8AC3E}">
        <p14:creationId xmlns:p14="http://schemas.microsoft.com/office/powerpoint/2010/main" val="18639458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005291631"/>
              </p:ext>
            </p:extLst>
          </p:nvPr>
        </p:nvGraphicFramePr>
        <p:xfrm>
          <a:off x="609905" y="663977"/>
          <a:ext cx="1633537" cy="1228725"/>
        </p:xfrm>
        <a:graphic>
          <a:graphicData uri="http://schemas.openxmlformats.org/presentationml/2006/ole">
            <mc:AlternateContent xmlns:mc="http://schemas.openxmlformats.org/markup-compatibility/2006">
              <mc:Choice xmlns:v="urn:schemas-microsoft-com:vml" Requires="v">
                <p:oleObj spid="_x0000_s17217" name="Equation" r:id="rId3" imgW="876300" imgH="660400" progId="Equation.3">
                  <p:embed/>
                </p:oleObj>
              </mc:Choice>
              <mc:Fallback>
                <p:oleObj name="Equation" r:id="rId3" imgW="876300" imgH="660400" progId="Equation.3">
                  <p:embed/>
                  <p:pic>
                    <p:nvPicPr>
                      <p:cNvPr id="0" name=""/>
                      <p:cNvPicPr/>
                      <p:nvPr/>
                    </p:nvPicPr>
                    <p:blipFill>
                      <a:blip r:embed="rId4"/>
                      <a:stretch>
                        <a:fillRect/>
                      </a:stretch>
                    </p:blipFill>
                    <p:spPr>
                      <a:xfrm>
                        <a:off x="609905" y="663977"/>
                        <a:ext cx="1633537" cy="1228725"/>
                      </a:xfrm>
                      <a:prstGeom prst="rect">
                        <a:avLst/>
                      </a:prstGeom>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78172464"/>
              </p:ext>
            </p:extLst>
          </p:nvPr>
        </p:nvGraphicFramePr>
        <p:xfrm>
          <a:off x="2978974" y="663977"/>
          <a:ext cx="1184275" cy="1181100"/>
        </p:xfrm>
        <a:graphic>
          <a:graphicData uri="http://schemas.openxmlformats.org/presentationml/2006/ole">
            <mc:AlternateContent xmlns:mc="http://schemas.openxmlformats.org/markup-compatibility/2006">
              <mc:Choice xmlns:v="urn:schemas-microsoft-com:vml" Requires="v">
                <p:oleObj spid="_x0000_s17218" name="Equation" r:id="rId5" imgW="635000" imgH="635000" progId="Equation.3">
                  <p:embed/>
                </p:oleObj>
              </mc:Choice>
              <mc:Fallback>
                <p:oleObj name="Equation" r:id="rId5" imgW="635000" imgH="635000" progId="Equation.3">
                  <p:embed/>
                  <p:pic>
                    <p:nvPicPr>
                      <p:cNvPr id="0" name=""/>
                      <p:cNvPicPr/>
                      <p:nvPr/>
                    </p:nvPicPr>
                    <p:blipFill>
                      <a:blip r:embed="rId6"/>
                      <a:stretch>
                        <a:fillRect/>
                      </a:stretch>
                    </p:blipFill>
                    <p:spPr>
                      <a:xfrm>
                        <a:off x="2978974" y="663977"/>
                        <a:ext cx="1184275" cy="1181100"/>
                      </a:xfrm>
                      <a:prstGeom prst="rect">
                        <a:avLst/>
                      </a:prstGeom>
                      <a:ln>
                        <a:noFill/>
                      </a:ln>
                    </p:spPr>
                  </p:pic>
                </p:oleObj>
              </mc:Fallback>
            </mc:AlternateContent>
          </a:graphicData>
        </a:graphic>
      </p:graphicFrame>
      <p:sp>
        <p:nvSpPr>
          <p:cNvPr id="7" name="Right Arrow 6"/>
          <p:cNvSpPr/>
          <p:nvPr/>
        </p:nvSpPr>
        <p:spPr>
          <a:xfrm>
            <a:off x="2470907" y="1070883"/>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964953033"/>
              </p:ext>
            </p:extLst>
          </p:nvPr>
        </p:nvGraphicFramePr>
        <p:xfrm>
          <a:off x="4985461" y="539007"/>
          <a:ext cx="2559050" cy="1393825"/>
        </p:xfrm>
        <a:graphic>
          <a:graphicData uri="http://schemas.openxmlformats.org/presentationml/2006/ole">
            <mc:AlternateContent xmlns:mc="http://schemas.openxmlformats.org/markup-compatibility/2006">
              <mc:Choice xmlns:v="urn:schemas-microsoft-com:vml" Requires="v">
                <p:oleObj spid="_x0000_s17219" name="Equation" r:id="rId7" imgW="1371600" imgH="749300" progId="Equation.3">
                  <p:embed/>
                </p:oleObj>
              </mc:Choice>
              <mc:Fallback>
                <p:oleObj name="Equation" r:id="rId7" imgW="1371600" imgH="749300" progId="Equation.3">
                  <p:embed/>
                  <p:pic>
                    <p:nvPicPr>
                      <p:cNvPr id="0" name=""/>
                      <p:cNvPicPr/>
                      <p:nvPr/>
                    </p:nvPicPr>
                    <p:blipFill>
                      <a:blip r:embed="rId8"/>
                      <a:stretch>
                        <a:fillRect/>
                      </a:stretch>
                    </p:blipFill>
                    <p:spPr>
                      <a:xfrm>
                        <a:off x="4985461" y="539007"/>
                        <a:ext cx="2559050" cy="1393825"/>
                      </a:xfrm>
                      <a:prstGeom prst="rect">
                        <a:avLst/>
                      </a:prstGeom>
                      <a:ln>
                        <a:noFill/>
                      </a:ln>
                    </p:spPr>
                  </p:pic>
                </p:oleObj>
              </mc:Fallback>
            </mc:AlternateContent>
          </a:graphicData>
        </a:graphic>
      </p:graphicFrame>
      <p:sp>
        <p:nvSpPr>
          <p:cNvPr id="9" name="Right Arrow 8"/>
          <p:cNvSpPr/>
          <p:nvPr/>
        </p:nvSpPr>
        <p:spPr>
          <a:xfrm>
            <a:off x="4403858" y="1070883"/>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651583376"/>
              </p:ext>
            </p:extLst>
          </p:nvPr>
        </p:nvGraphicFramePr>
        <p:xfrm>
          <a:off x="1795605" y="2119837"/>
          <a:ext cx="1468438" cy="920750"/>
        </p:xfrm>
        <a:graphic>
          <a:graphicData uri="http://schemas.openxmlformats.org/presentationml/2006/ole">
            <mc:AlternateContent xmlns:mc="http://schemas.openxmlformats.org/markup-compatibility/2006">
              <mc:Choice xmlns:v="urn:schemas-microsoft-com:vml" Requires="v">
                <p:oleObj spid="_x0000_s17220" name="Equation" r:id="rId9" imgW="787400" imgH="495300" progId="Equation.3">
                  <p:embed/>
                </p:oleObj>
              </mc:Choice>
              <mc:Fallback>
                <p:oleObj name="Equation" r:id="rId9" imgW="787400" imgH="495300" progId="Equation.3">
                  <p:embed/>
                  <p:pic>
                    <p:nvPicPr>
                      <p:cNvPr id="0" name=""/>
                      <p:cNvPicPr/>
                      <p:nvPr/>
                    </p:nvPicPr>
                    <p:blipFill>
                      <a:blip r:embed="rId10"/>
                      <a:stretch>
                        <a:fillRect/>
                      </a:stretch>
                    </p:blipFill>
                    <p:spPr>
                      <a:xfrm>
                        <a:off x="1795605" y="2119837"/>
                        <a:ext cx="1468438" cy="920750"/>
                      </a:xfrm>
                      <a:prstGeom prst="rect">
                        <a:avLst/>
                      </a:prstGeom>
                      <a:ln>
                        <a:noFill/>
                      </a:ln>
                    </p:spPr>
                  </p:pic>
                </p:oleObj>
              </mc:Fallback>
            </mc:AlternateContent>
          </a:graphicData>
        </a:graphic>
      </p:graphicFrame>
      <p:sp>
        <p:nvSpPr>
          <p:cNvPr id="11" name="Right Arrow 10"/>
          <p:cNvSpPr/>
          <p:nvPr/>
        </p:nvSpPr>
        <p:spPr>
          <a:xfrm>
            <a:off x="1344236" y="2345990"/>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805542314"/>
              </p:ext>
            </p:extLst>
          </p:nvPr>
        </p:nvGraphicFramePr>
        <p:xfrm>
          <a:off x="3993387" y="2084833"/>
          <a:ext cx="3151187" cy="922338"/>
        </p:xfrm>
        <a:graphic>
          <a:graphicData uri="http://schemas.openxmlformats.org/presentationml/2006/ole">
            <mc:AlternateContent xmlns:mc="http://schemas.openxmlformats.org/markup-compatibility/2006">
              <mc:Choice xmlns:v="urn:schemas-microsoft-com:vml" Requires="v">
                <p:oleObj spid="_x0000_s17221" name="Equation" r:id="rId11" imgW="1689100" imgH="495300" progId="Equation.3">
                  <p:embed/>
                </p:oleObj>
              </mc:Choice>
              <mc:Fallback>
                <p:oleObj name="Equation" r:id="rId11" imgW="1689100" imgH="495300" progId="Equation.3">
                  <p:embed/>
                  <p:pic>
                    <p:nvPicPr>
                      <p:cNvPr id="0" name=""/>
                      <p:cNvPicPr/>
                      <p:nvPr/>
                    </p:nvPicPr>
                    <p:blipFill>
                      <a:blip r:embed="rId12"/>
                      <a:stretch>
                        <a:fillRect/>
                      </a:stretch>
                    </p:blipFill>
                    <p:spPr>
                      <a:xfrm>
                        <a:off x="3993387" y="2084833"/>
                        <a:ext cx="3151187" cy="922338"/>
                      </a:xfrm>
                      <a:prstGeom prst="rect">
                        <a:avLst/>
                      </a:prstGeom>
                      <a:ln>
                        <a:noFill/>
                      </a:ln>
                    </p:spPr>
                  </p:pic>
                </p:oleObj>
              </mc:Fallback>
            </mc:AlternateContent>
          </a:graphicData>
        </a:graphic>
      </p:graphicFrame>
      <p:sp>
        <p:nvSpPr>
          <p:cNvPr id="13" name="Right Arrow 12"/>
          <p:cNvSpPr/>
          <p:nvPr/>
        </p:nvSpPr>
        <p:spPr>
          <a:xfrm>
            <a:off x="3497888" y="2345990"/>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3247261209"/>
              </p:ext>
            </p:extLst>
          </p:nvPr>
        </p:nvGraphicFramePr>
        <p:xfrm>
          <a:off x="2049899" y="3318321"/>
          <a:ext cx="1539875" cy="449262"/>
        </p:xfrm>
        <a:graphic>
          <a:graphicData uri="http://schemas.openxmlformats.org/presentationml/2006/ole">
            <mc:AlternateContent xmlns:mc="http://schemas.openxmlformats.org/markup-compatibility/2006">
              <mc:Choice xmlns:v="urn:schemas-microsoft-com:vml" Requires="v">
                <p:oleObj spid="_x0000_s17222" name="Equation" r:id="rId13" imgW="825500" imgH="241300" progId="Equation.3">
                  <p:embed/>
                </p:oleObj>
              </mc:Choice>
              <mc:Fallback>
                <p:oleObj name="Equation" r:id="rId13" imgW="825500" imgH="241300" progId="Equation.3">
                  <p:embed/>
                  <p:pic>
                    <p:nvPicPr>
                      <p:cNvPr id="0" name=""/>
                      <p:cNvPicPr/>
                      <p:nvPr/>
                    </p:nvPicPr>
                    <p:blipFill>
                      <a:blip r:embed="rId14"/>
                      <a:stretch>
                        <a:fillRect/>
                      </a:stretch>
                    </p:blipFill>
                    <p:spPr>
                      <a:xfrm>
                        <a:off x="2049899" y="3318321"/>
                        <a:ext cx="1539875" cy="449262"/>
                      </a:xfrm>
                      <a:prstGeom prst="rect">
                        <a:avLst/>
                      </a:prstGeom>
                      <a:ln>
                        <a:noFill/>
                      </a:ln>
                    </p:spPr>
                  </p:pic>
                </p:oleObj>
              </mc:Fallback>
            </mc:AlternateContent>
          </a:graphicData>
        </a:graphic>
      </p:graphicFrame>
      <p:sp>
        <p:nvSpPr>
          <p:cNvPr id="15" name="Right Arrow 14"/>
          <p:cNvSpPr/>
          <p:nvPr/>
        </p:nvSpPr>
        <p:spPr>
          <a:xfrm>
            <a:off x="1487427" y="3306855"/>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784270" y="3306855"/>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490162153"/>
              </p:ext>
            </p:extLst>
          </p:nvPr>
        </p:nvGraphicFramePr>
        <p:xfrm>
          <a:off x="4403858" y="3306855"/>
          <a:ext cx="2700337" cy="449263"/>
        </p:xfrm>
        <a:graphic>
          <a:graphicData uri="http://schemas.openxmlformats.org/presentationml/2006/ole">
            <mc:AlternateContent xmlns:mc="http://schemas.openxmlformats.org/markup-compatibility/2006">
              <mc:Choice xmlns:v="urn:schemas-microsoft-com:vml" Requires="v">
                <p:oleObj spid="_x0000_s17223" name="Equation" r:id="rId15" imgW="1447800" imgH="241300" progId="Equation.3">
                  <p:embed/>
                </p:oleObj>
              </mc:Choice>
              <mc:Fallback>
                <p:oleObj name="Equation" r:id="rId15" imgW="1447800" imgH="241300" progId="Equation.3">
                  <p:embed/>
                  <p:pic>
                    <p:nvPicPr>
                      <p:cNvPr id="0" name=""/>
                      <p:cNvPicPr/>
                      <p:nvPr/>
                    </p:nvPicPr>
                    <p:blipFill>
                      <a:blip r:embed="rId16"/>
                      <a:stretch>
                        <a:fillRect/>
                      </a:stretch>
                    </p:blipFill>
                    <p:spPr>
                      <a:xfrm>
                        <a:off x="4403858" y="3306855"/>
                        <a:ext cx="2700337" cy="449263"/>
                      </a:xfrm>
                      <a:prstGeom prst="rect">
                        <a:avLst/>
                      </a:prstGeom>
                      <a:ln>
                        <a:noFill/>
                      </a:ln>
                    </p:spPr>
                  </p:pic>
                </p:oleObj>
              </mc:Fallback>
            </mc:AlternateContent>
          </a:graphicData>
        </a:graphic>
      </p:graphicFrame>
      <p:sp>
        <p:nvSpPr>
          <p:cNvPr id="18" name="Right Arrow 17"/>
          <p:cNvSpPr/>
          <p:nvPr/>
        </p:nvSpPr>
        <p:spPr>
          <a:xfrm>
            <a:off x="4675445" y="4422966"/>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1859678352"/>
              </p:ext>
            </p:extLst>
          </p:nvPr>
        </p:nvGraphicFramePr>
        <p:xfrm>
          <a:off x="5516695" y="4505869"/>
          <a:ext cx="1587500" cy="377825"/>
        </p:xfrm>
        <a:graphic>
          <a:graphicData uri="http://schemas.openxmlformats.org/presentationml/2006/ole">
            <mc:AlternateContent xmlns:mc="http://schemas.openxmlformats.org/markup-compatibility/2006">
              <mc:Choice xmlns:v="urn:schemas-microsoft-com:vml" Requires="v">
                <p:oleObj spid="_x0000_s17224" name="Equation" r:id="rId17" imgW="850900" imgH="203200" progId="Equation.3">
                  <p:embed/>
                </p:oleObj>
              </mc:Choice>
              <mc:Fallback>
                <p:oleObj name="Equation" r:id="rId17" imgW="850900" imgH="203200" progId="Equation.3">
                  <p:embed/>
                  <p:pic>
                    <p:nvPicPr>
                      <p:cNvPr id="0" name=""/>
                      <p:cNvPicPr/>
                      <p:nvPr/>
                    </p:nvPicPr>
                    <p:blipFill>
                      <a:blip r:embed="rId18"/>
                      <a:stretch>
                        <a:fillRect/>
                      </a:stretch>
                    </p:blipFill>
                    <p:spPr>
                      <a:xfrm>
                        <a:off x="5516695" y="4505869"/>
                        <a:ext cx="1587500" cy="377825"/>
                      </a:xfrm>
                      <a:prstGeom prst="rect">
                        <a:avLst/>
                      </a:prstGeom>
                      <a:ln>
                        <a:solidFill>
                          <a:srgbClr val="FF0000"/>
                        </a:solid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810851816"/>
              </p:ext>
            </p:extLst>
          </p:nvPr>
        </p:nvGraphicFramePr>
        <p:xfrm>
          <a:off x="2553637" y="4020642"/>
          <a:ext cx="1420812" cy="1395413"/>
        </p:xfrm>
        <a:graphic>
          <a:graphicData uri="http://schemas.openxmlformats.org/presentationml/2006/ole">
            <mc:AlternateContent xmlns:mc="http://schemas.openxmlformats.org/markup-compatibility/2006">
              <mc:Choice xmlns:v="urn:schemas-microsoft-com:vml" Requires="v">
                <p:oleObj spid="_x0000_s17225" name="Equation" r:id="rId19" imgW="762000" imgH="749300" progId="Equation.3">
                  <p:embed/>
                </p:oleObj>
              </mc:Choice>
              <mc:Fallback>
                <p:oleObj name="Equation" r:id="rId19" imgW="762000" imgH="749300" progId="Equation.3">
                  <p:embed/>
                  <p:pic>
                    <p:nvPicPr>
                      <p:cNvPr id="0" name=""/>
                      <p:cNvPicPr/>
                      <p:nvPr/>
                    </p:nvPicPr>
                    <p:blipFill>
                      <a:blip r:embed="rId20"/>
                      <a:stretch>
                        <a:fillRect/>
                      </a:stretch>
                    </p:blipFill>
                    <p:spPr>
                      <a:xfrm>
                        <a:off x="2553637" y="4020642"/>
                        <a:ext cx="1420812" cy="1395413"/>
                      </a:xfrm>
                      <a:prstGeom prst="rect">
                        <a:avLst/>
                      </a:prstGeom>
                      <a:ln>
                        <a:noFill/>
                      </a:ln>
                    </p:spPr>
                  </p:pic>
                </p:oleObj>
              </mc:Fallback>
            </mc:AlternateContent>
          </a:graphicData>
        </a:graphic>
      </p:graphicFrame>
      <p:sp>
        <p:nvSpPr>
          <p:cNvPr id="21" name="Right Arrow 20"/>
          <p:cNvSpPr/>
          <p:nvPr/>
        </p:nvSpPr>
        <p:spPr>
          <a:xfrm>
            <a:off x="1906708" y="4505869"/>
            <a:ext cx="286382" cy="4607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48251" y="5763212"/>
            <a:ext cx="8080961" cy="369332"/>
          </a:xfrm>
          <a:prstGeom prst="rect">
            <a:avLst/>
          </a:prstGeom>
          <a:noFill/>
        </p:spPr>
        <p:txBody>
          <a:bodyPr wrap="square" rtlCol="0">
            <a:spAutoFit/>
          </a:bodyPr>
          <a:lstStyle/>
          <a:p>
            <a:r>
              <a:rPr lang="en-US" dirty="0" smtClean="0">
                <a:solidFill>
                  <a:srgbClr val="0000FF"/>
                </a:solidFill>
              </a:rPr>
              <a:t>HW: how to tell if the solutions exist for a given set of equations?</a:t>
            </a:r>
            <a:endParaRPr lang="en-US" dirty="0">
              <a:solidFill>
                <a:srgbClr val="0000FF"/>
              </a:solidFill>
            </a:endParaRPr>
          </a:p>
        </p:txBody>
      </p:sp>
    </p:spTree>
    <p:extLst>
      <p:ext uri="{BB962C8B-B14F-4D97-AF65-F5344CB8AC3E}">
        <p14:creationId xmlns:p14="http://schemas.microsoft.com/office/powerpoint/2010/main" val="426012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513" y="5135659"/>
            <a:ext cx="6884286" cy="1143000"/>
          </a:xfrm>
        </p:spPr>
        <p:txBody>
          <a:bodyPr>
            <a:normAutofit/>
          </a:bodyPr>
          <a:lstStyle/>
          <a:p>
            <a:pPr algn="r"/>
            <a:r>
              <a:rPr lang="en-US" dirty="0" smtClean="0"/>
              <a:t>Abstract (modern) algebra</a:t>
            </a:r>
            <a:endParaRPr lang="en-US" dirty="0"/>
          </a:p>
        </p:txBody>
      </p:sp>
      <p:sp>
        <p:nvSpPr>
          <p:cNvPr id="3" name="Content Placeholder 2"/>
          <p:cNvSpPr>
            <a:spLocks noGrp="1"/>
          </p:cNvSpPr>
          <p:nvPr>
            <p:ph idx="1"/>
          </p:nvPr>
        </p:nvSpPr>
        <p:spPr>
          <a:xfrm>
            <a:off x="457200" y="507836"/>
            <a:ext cx="8229600" cy="4525963"/>
          </a:xfrm>
        </p:spPr>
        <p:txBody>
          <a:bodyPr>
            <a:normAutofit/>
          </a:bodyPr>
          <a:lstStyle/>
          <a:p>
            <a:r>
              <a:rPr lang="en-US" dirty="0" smtClean="0"/>
              <a:t>Group, semi-group, </a:t>
            </a:r>
            <a:r>
              <a:rPr lang="en-US" dirty="0" err="1" smtClean="0"/>
              <a:t>monoid</a:t>
            </a:r>
            <a:r>
              <a:rPr lang="en-US" dirty="0" smtClean="0"/>
              <a:t>, </a:t>
            </a:r>
            <a:r>
              <a:rPr lang="en-US" dirty="0" err="1" smtClean="0"/>
              <a:t>Abelian</a:t>
            </a:r>
            <a:r>
              <a:rPr lang="en-US" dirty="0" smtClean="0"/>
              <a:t> group</a:t>
            </a:r>
          </a:p>
          <a:p>
            <a:r>
              <a:rPr lang="en-US" dirty="0" smtClean="0"/>
              <a:t>Cyclic groups</a:t>
            </a:r>
          </a:p>
          <a:p>
            <a:r>
              <a:rPr lang="en-US" dirty="0" smtClean="0"/>
              <a:t>Subgroups, cyclic subgroups, generators</a:t>
            </a:r>
          </a:p>
          <a:p>
            <a:r>
              <a:rPr lang="en-US" dirty="0" smtClean="0"/>
              <a:t>Isomorphism</a:t>
            </a:r>
          </a:p>
          <a:p>
            <a:r>
              <a:rPr lang="en-US" dirty="0" smtClean="0"/>
              <a:t>Finite </a:t>
            </a:r>
            <a:r>
              <a:rPr lang="en-US" dirty="0" err="1" smtClean="0"/>
              <a:t>Abelian</a:t>
            </a:r>
            <a:r>
              <a:rPr lang="en-US" dirty="0" smtClean="0"/>
              <a:t> groups</a:t>
            </a:r>
          </a:p>
          <a:p>
            <a:r>
              <a:rPr lang="en-US" dirty="0" smtClean="0"/>
              <a:t>Homomorphism</a:t>
            </a:r>
          </a:p>
          <a:p>
            <a:r>
              <a:rPr lang="en-US" dirty="0" smtClean="0"/>
              <a:t>Equivalence, conjugation</a:t>
            </a:r>
          </a:p>
          <a:p>
            <a:r>
              <a:rPr lang="en-US" dirty="0" smtClean="0"/>
              <a:t>Normal subgroup, </a:t>
            </a:r>
            <a:r>
              <a:rPr lang="en-US" dirty="0" err="1" smtClean="0"/>
              <a:t>coset</a:t>
            </a:r>
            <a:r>
              <a:rPr lang="en-US" dirty="0" smtClean="0"/>
              <a:t>, </a:t>
            </a:r>
            <a:r>
              <a:rPr lang="en-US" smtClean="0"/>
              <a:t>quotient group</a:t>
            </a:r>
            <a:endParaRPr lang="en-US" dirty="0" smtClean="0"/>
          </a:p>
          <a:p>
            <a:r>
              <a:rPr lang="en-US" dirty="0" smtClean="0"/>
              <a:t>Rings</a:t>
            </a:r>
          </a:p>
          <a:p>
            <a:r>
              <a:rPr lang="en-US" dirty="0" smtClean="0"/>
              <a:t>Fields</a:t>
            </a:r>
          </a:p>
        </p:txBody>
      </p:sp>
    </p:spTree>
    <p:extLst>
      <p:ext uri="{BB962C8B-B14F-4D97-AF65-F5344CB8AC3E}">
        <p14:creationId xmlns:p14="http://schemas.microsoft.com/office/powerpoint/2010/main" val="2490346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Definitions</a:t>
            </a:r>
            <a:endParaRPr lang="en-US" dirty="0"/>
          </a:p>
        </p:txBody>
      </p:sp>
      <p:sp>
        <p:nvSpPr>
          <p:cNvPr id="3" name="Content Placeholder 2"/>
          <p:cNvSpPr>
            <a:spLocks noGrp="1"/>
          </p:cNvSpPr>
          <p:nvPr>
            <p:ph idx="1"/>
          </p:nvPr>
        </p:nvSpPr>
        <p:spPr>
          <a:xfrm>
            <a:off x="457199" y="1600200"/>
            <a:ext cx="8229601" cy="5136392"/>
          </a:xfrm>
        </p:spPr>
        <p:txBody>
          <a:bodyPr>
            <a:normAutofit fontScale="92500" lnSpcReduction="10000"/>
          </a:bodyPr>
          <a:lstStyle/>
          <a:p>
            <a:r>
              <a:rPr lang="en-US" dirty="0" smtClean="0"/>
              <a:t>A set </a:t>
            </a:r>
            <a:r>
              <a:rPr lang="en-US" dirty="0" smtClean="0">
                <a:solidFill>
                  <a:srgbClr val="FF0000"/>
                </a:solidFill>
              </a:rPr>
              <a:t>G</a:t>
            </a:r>
            <a:r>
              <a:rPr lang="en-US" dirty="0" smtClean="0"/>
              <a:t> together with a </a:t>
            </a:r>
            <a:r>
              <a:rPr lang="en-US" dirty="0" smtClean="0">
                <a:solidFill>
                  <a:srgbClr val="FF0000"/>
                </a:solidFill>
              </a:rPr>
              <a:t>binary operation</a:t>
            </a:r>
            <a:r>
              <a:rPr lang="en-US" dirty="0" smtClean="0"/>
              <a:t> </a:t>
            </a:r>
            <a:r>
              <a:rPr lang="en-US" dirty="0" smtClean="0">
                <a:solidFill>
                  <a:srgbClr val="FF0000"/>
                </a:solidFill>
              </a:rPr>
              <a:t>*</a:t>
            </a:r>
            <a:r>
              <a:rPr lang="en-US" dirty="0" smtClean="0"/>
              <a:t> defined on it is called a group with respect to this operation </a:t>
            </a:r>
            <a:r>
              <a:rPr lang="en-US" dirty="0" smtClean="0">
                <a:solidFill>
                  <a:srgbClr val="FF0000"/>
                </a:solidFill>
              </a:rPr>
              <a:t>(G, *)</a:t>
            </a:r>
            <a:r>
              <a:rPr lang="en-US" dirty="0" smtClean="0"/>
              <a:t> if the following group axioms are satisfied:</a:t>
            </a:r>
          </a:p>
          <a:p>
            <a:pPr lvl="1"/>
            <a:r>
              <a:rPr lang="en-US" dirty="0" smtClean="0"/>
              <a:t>1. </a:t>
            </a:r>
            <a:r>
              <a:rPr lang="en-US" dirty="0" smtClean="0">
                <a:solidFill>
                  <a:srgbClr val="0000FF"/>
                </a:solidFill>
              </a:rPr>
              <a:t>Closure</a:t>
            </a:r>
            <a:r>
              <a:rPr lang="en-US" dirty="0" smtClean="0"/>
              <a:t>: for any x, y in G, x*y is still in G;</a:t>
            </a:r>
          </a:p>
          <a:p>
            <a:pPr lvl="1"/>
            <a:r>
              <a:rPr lang="en-US" dirty="0" smtClean="0"/>
              <a:t>2. </a:t>
            </a:r>
            <a:r>
              <a:rPr lang="en-US" dirty="0" smtClean="0">
                <a:solidFill>
                  <a:srgbClr val="0000FF"/>
                </a:solidFill>
              </a:rPr>
              <a:t>Associativity</a:t>
            </a:r>
            <a:r>
              <a:rPr lang="en-US" dirty="0" smtClean="0"/>
              <a:t>: for any x, y, z in G, we have </a:t>
            </a:r>
          </a:p>
          <a:p>
            <a:pPr marL="274320" lvl="1" indent="0">
              <a:buNone/>
            </a:pPr>
            <a:r>
              <a:rPr lang="en-US" dirty="0"/>
              <a:t> </a:t>
            </a:r>
            <a:r>
              <a:rPr lang="en-US" dirty="0" smtClean="0"/>
              <a:t>                            x*(y*z) = (x*y)*z;</a:t>
            </a:r>
          </a:p>
          <a:p>
            <a:pPr lvl="1"/>
            <a:r>
              <a:rPr lang="en-US" dirty="0" smtClean="0"/>
              <a:t>3. </a:t>
            </a:r>
            <a:r>
              <a:rPr lang="en-US" dirty="0" smtClean="0">
                <a:solidFill>
                  <a:srgbClr val="0000FF"/>
                </a:solidFill>
              </a:rPr>
              <a:t>Identity</a:t>
            </a:r>
            <a:r>
              <a:rPr lang="en-US" dirty="0" smtClean="0"/>
              <a:t>: there exists an element e in G such that for every x in G, we have</a:t>
            </a:r>
          </a:p>
          <a:p>
            <a:pPr marL="274320" lvl="1" indent="0">
              <a:buNone/>
            </a:pPr>
            <a:r>
              <a:rPr lang="en-US" dirty="0"/>
              <a:t> </a:t>
            </a:r>
            <a:r>
              <a:rPr lang="en-US" dirty="0" smtClean="0"/>
              <a:t>                            x*e = e*x = x;</a:t>
            </a:r>
            <a:endParaRPr lang="en-US" dirty="0"/>
          </a:p>
          <a:p>
            <a:pPr lvl="1"/>
            <a:r>
              <a:rPr lang="en-US" dirty="0"/>
              <a:t>4. </a:t>
            </a:r>
            <a:r>
              <a:rPr lang="en-US" dirty="0" err="1">
                <a:solidFill>
                  <a:srgbClr val="0000FF"/>
                </a:solidFill>
              </a:rPr>
              <a:t>Invertibility</a:t>
            </a:r>
            <a:r>
              <a:rPr lang="en-US" dirty="0"/>
              <a:t>: for every x in G, there exists an element x</a:t>
            </a:r>
            <a:r>
              <a:rPr lang="en-US" baseline="30000" dirty="0"/>
              <a:t>-1</a:t>
            </a:r>
            <a:r>
              <a:rPr lang="en-US" dirty="0"/>
              <a:t> in G such that</a:t>
            </a:r>
          </a:p>
          <a:p>
            <a:pPr marL="274320" lvl="1" indent="0">
              <a:buNone/>
            </a:pPr>
            <a:r>
              <a:rPr lang="en-US" dirty="0"/>
              <a:t>                             x*x</a:t>
            </a:r>
            <a:r>
              <a:rPr lang="en-US" baseline="30000" dirty="0"/>
              <a:t>-1</a:t>
            </a:r>
            <a:r>
              <a:rPr lang="en-US" dirty="0"/>
              <a:t> = x</a:t>
            </a:r>
            <a:r>
              <a:rPr lang="en-US" baseline="30000" dirty="0"/>
              <a:t>-1</a:t>
            </a:r>
            <a:r>
              <a:rPr lang="en-US" dirty="0"/>
              <a:t>*x = </a:t>
            </a:r>
            <a:r>
              <a:rPr lang="en-US" dirty="0" smtClean="0"/>
              <a:t>e.</a:t>
            </a:r>
            <a:endParaRPr lang="en-US" dirty="0"/>
          </a:p>
          <a:p>
            <a:r>
              <a:rPr lang="en-US" dirty="0" smtClean="0"/>
              <a:t>Finite group </a:t>
            </a:r>
            <a:r>
              <a:rPr lang="en-US" dirty="0" err="1" smtClean="0"/>
              <a:t>v.s</a:t>
            </a:r>
            <a:r>
              <a:rPr lang="en-US" dirty="0" smtClean="0"/>
              <a:t>. infinite group: order of a group</a:t>
            </a:r>
          </a:p>
          <a:p>
            <a:r>
              <a:rPr lang="en-US" dirty="0" err="1" smtClean="0"/>
              <a:t>Abelian</a:t>
            </a:r>
            <a:r>
              <a:rPr lang="en-US" dirty="0" smtClean="0"/>
              <a:t> group:</a:t>
            </a:r>
          </a:p>
          <a:p>
            <a:pPr lvl="1"/>
            <a:r>
              <a:rPr lang="en-US" dirty="0" smtClean="0"/>
              <a:t>For any x, y in a group (G, *) (usually just written as G), if x*y = y*x (</a:t>
            </a:r>
            <a:r>
              <a:rPr lang="en-US" dirty="0" smtClean="0">
                <a:solidFill>
                  <a:srgbClr val="0000FF"/>
                </a:solidFill>
              </a:rPr>
              <a:t>commutative</a:t>
            </a:r>
            <a:r>
              <a:rPr lang="en-US" dirty="0" smtClean="0"/>
              <a:t>), this group is called </a:t>
            </a:r>
            <a:r>
              <a:rPr lang="en-US" dirty="0" err="1" smtClean="0"/>
              <a:t>Abelian</a:t>
            </a:r>
            <a:r>
              <a:rPr lang="en-US" dirty="0" smtClean="0"/>
              <a:t> group.</a:t>
            </a:r>
          </a:p>
        </p:txBody>
      </p:sp>
    </p:spTree>
    <p:extLst>
      <p:ext uri="{BB962C8B-B14F-4D97-AF65-F5344CB8AC3E}">
        <p14:creationId xmlns:p14="http://schemas.microsoft.com/office/powerpoint/2010/main" val="232380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52500"/>
            <a:ext cx="9144000" cy="4943921"/>
          </a:xfrm>
          <a:prstGeom prst="rect">
            <a:avLst/>
          </a:prstGeom>
        </p:spPr>
      </p:pic>
      <p:sp>
        <p:nvSpPr>
          <p:cNvPr id="5" name="Oval 4"/>
          <p:cNvSpPr/>
          <p:nvPr/>
        </p:nvSpPr>
        <p:spPr>
          <a:xfrm>
            <a:off x="0" y="2926246"/>
            <a:ext cx="908953" cy="348659"/>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2451" y="4034484"/>
            <a:ext cx="1531523" cy="1444445"/>
          </a:xfrm>
          <a:prstGeom prst="roundRect">
            <a:avLst>
              <a:gd name="adj" fmla="val 8909"/>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150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notations</a:t>
            </a:r>
            <a:endParaRPr lang="en-US" dirty="0"/>
          </a:p>
        </p:txBody>
      </p:sp>
      <p:pic>
        <p:nvPicPr>
          <p:cNvPr id="4" name="Picture 3"/>
          <p:cNvPicPr>
            <a:picLocks noChangeAspect="1"/>
          </p:cNvPicPr>
          <p:nvPr/>
        </p:nvPicPr>
        <p:blipFill>
          <a:blip r:embed="rId2"/>
          <a:stretch>
            <a:fillRect/>
          </a:stretch>
        </p:blipFill>
        <p:spPr>
          <a:xfrm>
            <a:off x="0" y="1735686"/>
            <a:ext cx="9144000" cy="4493670"/>
          </a:xfrm>
          <a:prstGeom prst="rect">
            <a:avLst/>
          </a:prstGeom>
        </p:spPr>
      </p:pic>
    </p:spTree>
    <p:extLst>
      <p:ext uri="{BB962C8B-B14F-4D97-AF65-F5344CB8AC3E}">
        <p14:creationId xmlns:p14="http://schemas.microsoft.com/office/powerpoint/2010/main" val="342070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Z</a:t>
            </a:r>
            <a:r>
              <a:rPr lang="en-US" baseline="30000" dirty="0" smtClean="0"/>
              <a:t>+</a:t>
            </a:r>
            <a:r>
              <a:rPr lang="en-US" dirty="0" smtClean="0"/>
              <a:t> is closed for addition +, but not closed for subtraction -;</a:t>
            </a:r>
          </a:p>
          <a:p>
            <a:r>
              <a:rPr lang="en-US" dirty="0" smtClean="0"/>
              <a:t>(Z*,</a:t>
            </a:r>
            <a:r>
              <a:rPr lang="en-US" dirty="0"/>
              <a:t> ×</a:t>
            </a:r>
            <a:r>
              <a:rPr lang="en-US" dirty="0" smtClean="0"/>
              <a:t>) is not a group, but (Q*</a:t>
            </a:r>
            <a:r>
              <a:rPr lang="en-US" dirty="0"/>
              <a:t>, ×</a:t>
            </a:r>
            <a:r>
              <a:rPr lang="en-US" dirty="0" smtClean="0"/>
              <a:t>) is a group</a:t>
            </a:r>
          </a:p>
          <a:p>
            <a:r>
              <a:rPr lang="en-US" dirty="0" smtClean="0"/>
              <a:t>Typical infinite </a:t>
            </a:r>
            <a:r>
              <a:rPr lang="en-US" dirty="0" err="1" smtClean="0"/>
              <a:t>Abelian</a:t>
            </a:r>
            <a:r>
              <a:rPr lang="en-US" dirty="0" smtClean="0"/>
              <a:t> groups:</a:t>
            </a:r>
          </a:p>
          <a:p>
            <a:pPr lvl="1"/>
            <a:r>
              <a:rPr lang="en-US" dirty="0" smtClean="0"/>
              <a:t>(Z, +), (Q, +), (R, +), (C, +), (Q*, ×), (R*, </a:t>
            </a:r>
            <a:r>
              <a:rPr lang="en-US" dirty="0"/>
              <a:t>×</a:t>
            </a:r>
            <a:r>
              <a:rPr lang="en-US" dirty="0" smtClean="0"/>
              <a:t>), (C*, </a:t>
            </a:r>
            <a:r>
              <a:rPr lang="en-US" dirty="0"/>
              <a:t>×</a:t>
            </a:r>
            <a:r>
              <a:rPr lang="en-US" dirty="0" smtClean="0"/>
              <a:t>)</a:t>
            </a:r>
          </a:p>
          <a:p>
            <a:pPr lvl="1"/>
            <a:r>
              <a:rPr lang="en-US" dirty="0" smtClean="0"/>
              <a:t>(</a:t>
            </a:r>
            <a:r>
              <a:rPr lang="en-US" dirty="0" err="1" smtClean="0"/>
              <a:t>M</a:t>
            </a:r>
            <a:r>
              <a:rPr lang="en-US" baseline="-25000" dirty="0" err="1" smtClean="0"/>
              <a:t>m×n</a:t>
            </a:r>
            <a:r>
              <a:rPr lang="en-US" dirty="0" smtClean="0"/>
              <a:t>(S), +) and (</a:t>
            </a:r>
            <a:r>
              <a:rPr lang="en-US" dirty="0" err="1" smtClean="0"/>
              <a:t>M</a:t>
            </a:r>
            <a:r>
              <a:rPr lang="en-US" baseline="-25000" dirty="0" err="1" smtClean="0"/>
              <a:t>n</a:t>
            </a:r>
            <a:r>
              <a:rPr lang="en-US" dirty="0" smtClean="0"/>
              <a:t>(S), +), where S in Z, Q, R, or C.</a:t>
            </a:r>
            <a:endParaRPr lang="en-US" dirty="0"/>
          </a:p>
          <a:p>
            <a:r>
              <a:rPr lang="en-US" dirty="0" smtClean="0"/>
              <a:t>General linear group GL(n, R):</a:t>
            </a:r>
          </a:p>
          <a:p>
            <a:pPr lvl="1"/>
            <a:r>
              <a:rPr lang="en-US" dirty="0" smtClean="0"/>
              <a:t>Subset of </a:t>
            </a:r>
            <a:r>
              <a:rPr lang="en-US" dirty="0" err="1" smtClean="0"/>
              <a:t>M</a:t>
            </a:r>
            <a:r>
              <a:rPr lang="en-US" baseline="-25000" dirty="0" err="1" smtClean="0"/>
              <a:t>n</a:t>
            </a:r>
            <a:r>
              <a:rPr lang="en-US" dirty="0" smtClean="0"/>
              <a:t>(R) that consists of all </a:t>
            </a:r>
            <a:r>
              <a:rPr lang="en-US" dirty="0" err="1" smtClean="0"/>
              <a:t>invertable</a:t>
            </a:r>
            <a:r>
              <a:rPr lang="en-US" dirty="0" smtClean="0"/>
              <a:t> </a:t>
            </a:r>
            <a:r>
              <a:rPr lang="en-US" dirty="0" err="1" smtClean="0"/>
              <a:t>n×n</a:t>
            </a:r>
            <a:r>
              <a:rPr lang="en-US" dirty="0" smtClean="0"/>
              <a:t> matrices with entries in R (or Q, C)</a:t>
            </a:r>
          </a:p>
          <a:p>
            <a:r>
              <a:rPr lang="en-US" dirty="0" smtClean="0"/>
              <a:t>Special linear group SL(n, R):</a:t>
            </a:r>
          </a:p>
          <a:p>
            <a:pPr lvl="1"/>
            <a:r>
              <a:rPr lang="en-US" dirty="0" smtClean="0"/>
              <a:t>Subset of GL(n, R), but with determinant being 1.</a:t>
            </a:r>
          </a:p>
          <a:p>
            <a:pPr lvl="1"/>
            <a:r>
              <a:rPr lang="en-US" dirty="0" smtClean="0"/>
              <a:t>The closure is easily tested: </a:t>
            </a:r>
            <a:r>
              <a:rPr lang="en-US" dirty="0" err="1" smtClean="0"/>
              <a:t>det</a:t>
            </a:r>
            <a:r>
              <a:rPr lang="en-US" dirty="0" smtClean="0"/>
              <a:t>(AB) = </a:t>
            </a:r>
            <a:r>
              <a:rPr lang="en-US" dirty="0" err="1" smtClean="0"/>
              <a:t>det</a:t>
            </a:r>
            <a:r>
              <a:rPr lang="en-US" dirty="0" smtClean="0"/>
              <a:t>(A)</a:t>
            </a:r>
            <a:r>
              <a:rPr lang="en-US" dirty="0" err="1" smtClean="0"/>
              <a:t>det</a:t>
            </a:r>
            <a:r>
              <a:rPr lang="en-US" dirty="0" smtClean="0"/>
              <a:t>(B)</a:t>
            </a:r>
          </a:p>
          <a:p>
            <a:r>
              <a:rPr lang="en-US" dirty="0" smtClean="0"/>
              <a:t>Group of n</a:t>
            </a:r>
            <a:r>
              <a:rPr lang="en-US" baseline="30000" dirty="0" smtClean="0"/>
              <a:t>th</a:t>
            </a:r>
            <a:r>
              <a:rPr lang="en-US" dirty="0" smtClean="0"/>
              <a:t> roots of unity: U</a:t>
            </a:r>
            <a:r>
              <a:rPr lang="en-US" baseline="-25000" dirty="0" smtClean="0"/>
              <a:t>n</a:t>
            </a:r>
            <a:r>
              <a:rPr lang="en-US" dirty="0" smtClean="0"/>
              <a:t> = {z: </a:t>
            </a:r>
            <a:r>
              <a:rPr lang="en-US" dirty="0" err="1" smtClean="0"/>
              <a:t>z</a:t>
            </a:r>
            <a:r>
              <a:rPr lang="en-US" baseline="30000" dirty="0" err="1" smtClean="0"/>
              <a:t>n</a:t>
            </a:r>
            <a:r>
              <a:rPr lang="en-US" dirty="0" smtClean="0"/>
              <a:t> = 1}, z is in C;</a:t>
            </a:r>
          </a:p>
          <a:p>
            <a:endParaRPr lang="en-US" dirty="0" smtClean="0"/>
          </a:p>
        </p:txBody>
      </p:sp>
    </p:spTree>
    <p:extLst>
      <p:ext uri="{BB962C8B-B14F-4D97-AF65-F5344CB8AC3E}">
        <p14:creationId xmlns:p14="http://schemas.microsoft.com/office/powerpoint/2010/main" val="404151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2606"/>
            <a:ext cx="8229600" cy="5854394"/>
          </a:xfrm>
        </p:spPr>
        <p:txBody>
          <a:bodyPr/>
          <a:lstStyle/>
          <a:p>
            <a:r>
              <a:rPr lang="en-US" dirty="0" smtClean="0"/>
              <a:t>Permutation group: symmetric group on n letters </a:t>
            </a:r>
            <a:r>
              <a:rPr lang="en-US" dirty="0" err="1" smtClean="0"/>
              <a:t>S</a:t>
            </a:r>
            <a:r>
              <a:rPr lang="en-US" baseline="-25000" dirty="0" err="1" smtClean="0"/>
              <a:t>n</a:t>
            </a:r>
            <a:r>
              <a:rPr lang="en-US" dirty="0" smtClean="0"/>
              <a:t>:</a:t>
            </a:r>
          </a:p>
          <a:p>
            <a:pPr lvl="1"/>
            <a:r>
              <a:rPr lang="en-US" dirty="0" smtClean="0"/>
              <a:t>All the permutations (</a:t>
            </a:r>
            <a:r>
              <a:rPr lang="en-US" dirty="0" err="1" smtClean="0"/>
              <a:t>bijective</a:t>
            </a:r>
            <a:r>
              <a:rPr lang="en-US" dirty="0" smtClean="0"/>
              <a:t> mapping) from the set {1, 2, </a:t>
            </a:r>
            <a:r>
              <a:rPr lang="mr-IN" dirty="0" smtClean="0"/>
              <a:t>…</a:t>
            </a:r>
            <a:r>
              <a:rPr lang="en-US" dirty="0" smtClean="0"/>
              <a:t>, n} to itself; obviously, the order of </a:t>
            </a:r>
            <a:r>
              <a:rPr lang="en-US" dirty="0" err="1" smtClean="0"/>
              <a:t>S</a:t>
            </a:r>
            <a:r>
              <a:rPr lang="en-US" baseline="-25000" dirty="0" err="1" smtClean="0"/>
              <a:t>n</a:t>
            </a:r>
            <a:r>
              <a:rPr lang="en-US" dirty="0" smtClean="0"/>
              <a:t> is n!</a:t>
            </a:r>
          </a:p>
          <a:p>
            <a:pPr lvl="1"/>
            <a:r>
              <a:rPr lang="en-US" dirty="0" smtClean="0"/>
              <a:t>For every n&gt;=3, </a:t>
            </a:r>
            <a:r>
              <a:rPr lang="en-US" dirty="0" err="1" smtClean="0"/>
              <a:t>S</a:t>
            </a:r>
            <a:r>
              <a:rPr lang="en-US" baseline="-25000" dirty="0" err="1" smtClean="0"/>
              <a:t>n</a:t>
            </a:r>
            <a:r>
              <a:rPr lang="en-US" dirty="0" smtClean="0"/>
              <a:t> is a non-</a:t>
            </a:r>
            <a:r>
              <a:rPr lang="en-US" dirty="0" err="1" smtClean="0"/>
              <a:t>Abelian</a:t>
            </a:r>
            <a:r>
              <a:rPr lang="en-US" dirty="0" smtClean="0"/>
              <a:t> group</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4969712"/>
              </p:ext>
            </p:extLst>
          </p:nvPr>
        </p:nvGraphicFramePr>
        <p:xfrm>
          <a:off x="1461742" y="3003322"/>
          <a:ext cx="6095999" cy="2595880"/>
        </p:xfrm>
        <a:graphic>
          <a:graphicData uri="http://schemas.openxmlformats.org/drawingml/2006/table">
            <a:tbl>
              <a:tblPr firstRow="1" bandRow="1">
                <a:tableStyleId>{5DA37D80-6434-44D0-A028-1B22A696006F}</a:tableStyleId>
              </a:tblPr>
              <a:tblGrid>
                <a:gridCol w="870857"/>
                <a:gridCol w="870857"/>
                <a:gridCol w="870857"/>
                <a:gridCol w="870857"/>
                <a:gridCol w="870857"/>
                <a:gridCol w="870857"/>
                <a:gridCol w="870857"/>
              </a:tblGrid>
              <a:tr h="370840">
                <a:tc>
                  <a:txBody>
                    <a:bodyPr/>
                    <a:lstStyle/>
                    <a:p>
                      <a:pPr algn="ctr"/>
                      <a:r>
                        <a:rPr lang="en-US" dirty="0" smtClean="0">
                          <a:solidFill>
                            <a:srgbClr val="FF0000"/>
                          </a:solidFill>
                        </a:rPr>
                        <a:t>S</a:t>
                      </a:r>
                      <a:r>
                        <a:rPr lang="en-US" baseline="-25000" dirty="0" smtClean="0">
                          <a:solidFill>
                            <a:srgbClr val="FF0000"/>
                          </a:solidFill>
                        </a:rPr>
                        <a:t>3</a:t>
                      </a:r>
                      <a:endParaRPr lang="en-US" baseline="-25000" dirty="0">
                        <a:solidFill>
                          <a:srgbClr val="FF0000"/>
                        </a:solidFill>
                      </a:endParaRPr>
                    </a:p>
                  </a:txBody>
                  <a:tcPr anchor="ctr"/>
                </a:tc>
                <a:tc>
                  <a:txBody>
                    <a:bodyPr/>
                    <a:lstStyle/>
                    <a:p>
                      <a:pPr algn="ctr"/>
                      <a:r>
                        <a:rPr lang="en-US" dirty="0" smtClean="0"/>
                        <a:t>e</a:t>
                      </a:r>
                      <a:endParaRPr lang="en-US" dirty="0"/>
                    </a:p>
                  </a:txBody>
                  <a:tcPr anchor="ctr">
                    <a:solidFill>
                      <a:schemeClr val="accent2">
                        <a:lumMod val="20000"/>
                        <a:lumOff val="80000"/>
                      </a:schemeClr>
                    </a:solidFill>
                  </a:tcPr>
                </a:tc>
                <a:tc>
                  <a:txBody>
                    <a:bodyPr/>
                    <a:lstStyle/>
                    <a:p>
                      <a:pPr algn="ctr"/>
                      <a:r>
                        <a:rPr lang="en-US" dirty="0" smtClean="0"/>
                        <a:t>(1,2)</a:t>
                      </a:r>
                      <a:endParaRPr lang="en-US" dirty="0"/>
                    </a:p>
                  </a:txBody>
                  <a:tcPr anchor="ctr">
                    <a:solidFill>
                      <a:schemeClr val="accent2">
                        <a:lumMod val="20000"/>
                        <a:lumOff val="80000"/>
                      </a:schemeClr>
                    </a:solidFill>
                  </a:tcPr>
                </a:tc>
                <a:tc>
                  <a:txBody>
                    <a:bodyPr/>
                    <a:lstStyle/>
                    <a:p>
                      <a:pPr algn="ctr"/>
                      <a:r>
                        <a:rPr lang="en-US" dirty="0" smtClean="0"/>
                        <a:t>(1,3)</a:t>
                      </a:r>
                      <a:endParaRPr lang="en-US" dirty="0"/>
                    </a:p>
                  </a:txBody>
                  <a:tcPr anchor="ctr">
                    <a:solidFill>
                      <a:schemeClr val="accent2">
                        <a:lumMod val="20000"/>
                        <a:lumOff val="80000"/>
                      </a:schemeClr>
                    </a:solidFill>
                  </a:tcPr>
                </a:tc>
                <a:tc>
                  <a:txBody>
                    <a:bodyPr/>
                    <a:lstStyle/>
                    <a:p>
                      <a:pPr algn="ctr"/>
                      <a:r>
                        <a:rPr lang="en-US" dirty="0" smtClean="0"/>
                        <a:t>(2,3)</a:t>
                      </a:r>
                      <a:endParaRPr lang="en-US" dirty="0"/>
                    </a:p>
                  </a:txBody>
                  <a:tcPr anchor="ctr">
                    <a:solidFill>
                      <a:schemeClr val="accent2">
                        <a:lumMod val="20000"/>
                        <a:lumOff val="80000"/>
                      </a:schemeClr>
                    </a:solidFill>
                  </a:tcPr>
                </a:tc>
                <a:tc>
                  <a:txBody>
                    <a:bodyPr/>
                    <a:lstStyle/>
                    <a:p>
                      <a:pPr algn="ctr"/>
                      <a:r>
                        <a:rPr lang="en-US" dirty="0" smtClean="0"/>
                        <a:t>(1,2,3)</a:t>
                      </a:r>
                      <a:endParaRPr lang="en-US" dirty="0"/>
                    </a:p>
                  </a:txBody>
                  <a:tcPr anchor="ctr">
                    <a:solidFill>
                      <a:schemeClr val="accent2">
                        <a:lumMod val="20000"/>
                        <a:lumOff val="80000"/>
                      </a:schemeClr>
                    </a:solidFill>
                  </a:tcPr>
                </a:tc>
                <a:tc>
                  <a:txBody>
                    <a:bodyPr/>
                    <a:lstStyle/>
                    <a:p>
                      <a:pPr algn="ctr"/>
                      <a:r>
                        <a:rPr lang="en-US" dirty="0" smtClean="0"/>
                        <a:t>(1,3,2)</a:t>
                      </a:r>
                      <a:endParaRPr lang="en-US" dirty="0"/>
                    </a:p>
                  </a:txBody>
                  <a:tcPr anchor="ctr">
                    <a:solidFill>
                      <a:schemeClr val="accent2">
                        <a:lumMod val="20000"/>
                        <a:lumOff val="80000"/>
                      </a:schemeClr>
                    </a:solidFill>
                  </a:tcPr>
                </a:tc>
              </a:tr>
              <a:tr h="370840">
                <a:tc>
                  <a:txBody>
                    <a:bodyPr/>
                    <a:lstStyle/>
                    <a:p>
                      <a:pPr algn="ctr"/>
                      <a:r>
                        <a:rPr lang="en-US" dirty="0" smtClean="0"/>
                        <a:t>e</a:t>
                      </a:r>
                      <a:endParaRPr lang="en-US" dirty="0"/>
                    </a:p>
                  </a:txBody>
                  <a:tcPr anchor="ctr">
                    <a:solidFill>
                      <a:schemeClr val="accent2">
                        <a:lumMod val="20000"/>
                        <a:lumOff val="80000"/>
                      </a:schemeClr>
                    </a:solidFill>
                  </a:tcPr>
                </a:tc>
                <a:tc>
                  <a:txBody>
                    <a:bodyPr/>
                    <a:lstStyle/>
                    <a:p>
                      <a:pPr algn="ctr"/>
                      <a:r>
                        <a:rPr lang="en-US" dirty="0" smtClean="0"/>
                        <a:t>e</a:t>
                      </a:r>
                      <a:endParaRPr lang="en-US" dirty="0"/>
                    </a:p>
                  </a:txBody>
                  <a:tcPr anchor="ctr">
                    <a:solidFill>
                      <a:srgbClr val="EDBAB1"/>
                    </a:solidFill>
                  </a:tcPr>
                </a:tc>
                <a:tc>
                  <a:txBody>
                    <a:bodyPr/>
                    <a:lstStyle/>
                    <a:p>
                      <a:pPr algn="ctr"/>
                      <a:r>
                        <a:rPr lang="en-US" dirty="0" smtClean="0"/>
                        <a:t>(1,2)</a:t>
                      </a:r>
                      <a:endParaRPr lang="en-US" dirty="0"/>
                    </a:p>
                  </a:txBody>
                  <a:tcPr anchor="ctr">
                    <a:noFill/>
                  </a:tcPr>
                </a:tc>
                <a:tc>
                  <a:txBody>
                    <a:bodyPr/>
                    <a:lstStyle/>
                    <a:p>
                      <a:pPr algn="ctr"/>
                      <a:r>
                        <a:rPr lang="en-US" dirty="0" smtClean="0"/>
                        <a:t>(1,3)</a:t>
                      </a:r>
                      <a:endParaRPr lang="en-US" dirty="0"/>
                    </a:p>
                  </a:txBody>
                  <a:tcPr anchor="ctr">
                    <a:noFill/>
                  </a:tcPr>
                </a:tc>
                <a:tc>
                  <a:txBody>
                    <a:bodyPr/>
                    <a:lstStyle/>
                    <a:p>
                      <a:pPr algn="ctr"/>
                      <a:r>
                        <a:rPr lang="en-US" dirty="0" smtClean="0"/>
                        <a:t>(2,3)</a:t>
                      </a:r>
                      <a:endParaRPr lang="en-US" dirty="0"/>
                    </a:p>
                  </a:txBody>
                  <a:tcPr anchor="ctr">
                    <a:noFill/>
                  </a:tcPr>
                </a:tc>
                <a:tc>
                  <a:txBody>
                    <a:bodyPr/>
                    <a:lstStyle/>
                    <a:p>
                      <a:pPr algn="ctr"/>
                      <a:r>
                        <a:rPr lang="en-US" dirty="0" smtClean="0"/>
                        <a:t>(1,2,3)</a:t>
                      </a:r>
                      <a:endParaRPr lang="en-US" dirty="0"/>
                    </a:p>
                  </a:txBody>
                  <a:tcPr anchor="ctr">
                    <a:solidFill>
                      <a:srgbClr val="EDBAB1"/>
                    </a:solidFill>
                  </a:tcPr>
                </a:tc>
                <a:tc>
                  <a:txBody>
                    <a:bodyPr/>
                    <a:lstStyle/>
                    <a:p>
                      <a:pPr algn="ctr"/>
                      <a:r>
                        <a:rPr lang="en-US" dirty="0" smtClean="0"/>
                        <a:t>(1,3,2)</a:t>
                      </a:r>
                      <a:endParaRPr lang="en-US" dirty="0"/>
                    </a:p>
                  </a:txBody>
                  <a:tcPr anchor="ctr">
                    <a:solidFill>
                      <a:srgbClr val="EDBAB1"/>
                    </a:solidFill>
                  </a:tcPr>
                </a:tc>
              </a:tr>
              <a:tr h="370840">
                <a:tc>
                  <a:txBody>
                    <a:bodyPr/>
                    <a:lstStyle/>
                    <a:p>
                      <a:pPr algn="ctr"/>
                      <a:r>
                        <a:rPr lang="en-US" dirty="0" smtClean="0"/>
                        <a:t>(1,2)</a:t>
                      </a:r>
                      <a:endParaRPr lang="en-US" dirty="0"/>
                    </a:p>
                  </a:txBody>
                  <a:tcPr anchor="ctr">
                    <a:solidFill>
                      <a:schemeClr val="accent2">
                        <a:lumMod val="20000"/>
                        <a:lumOff val="80000"/>
                      </a:schemeClr>
                    </a:solidFill>
                  </a:tcPr>
                </a:tc>
                <a:tc>
                  <a:txBody>
                    <a:bodyPr/>
                    <a:lstStyle/>
                    <a:p>
                      <a:pPr algn="ctr"/>
                      <a:r>
                        <a:rPr lang="en-US" dirty="0" smtClean="0"/>
                        <a:t>(1,2)</a:t>
                      </a:r>
                      <a:endParaRPr lang="en-US" dirty="0"/>
                    </a:p>
                  </a:txBody>
                  <a:tcPr anchor="ctr">
                    <a:noFill/>
                  </a:tcPr>
                </a:tc>
                <a:tc>
                  <a:txBody>
                    <a:bodyPr/>
                    <a:lstStyle/>
                    <a:p>
                      <a:pPr algn="ctr"/>
                      <a:r>
                        <a:rPr lang="en-US" dirty="0" smtClean="0"/>
                        <a:t>e</a:t>
                      </a:r>
                      <a:endParaRPr lang="en-US" dirty="0"/>
                    </a:p>
                  </a:txBody>
                  <a:tcPr anchor="ctr">
                    <a:noFill/>
                  </a:tcPr>
                </a:tc>
                <a:tc>
                  <a:txBody>
                    <a:bodyPr/>
                    <a:lstStyle/>
                    <a:p>
                      <a:pPr algn="ctr"/>
                      <a:r>
                        <a:rPr lang="en-US" dirty="0" smtClean="0"/>
                        <a:t>(1,2,3)</a:t>
                      </a:r>
                      <a:endParaRPr lang="en-US" dirty="0"/>
                    </a:p>
                  </a:txBody>
                  <a:tcPr anchor="ctr">
                    <a:noFill/>
                  </a:tcPr>
                </a:tc>
                <a:tc>
                  <a:txBody>
                    <a:bodyPr/>
                    <a:lstStyle/>
                    <a:p>
                      <a:pPr algn="ctr"/>
                      <a:r>
                        <a:rPr lang="en-US" dirty="0" smtClean="0"/>
                        <a:t>(1,3,2)</a:t>
                      </a:r>
                      <a:endParaRPr lang="en-US" dirty="0"/>
                    </a:p>
                  </a:txBody>
                  <a:tcPr anchor="ctr">
                    <a:noFill/>
                  </a:tcPr>
                </a:tc>
                <a:tc>
                  <a:txBody>
                    <a:bodyPr/>
                    <a:lstStyle/>
                    <a:p>
                      <a:pPr algn="ctr"/>
                      <a:r>
                        <a:rPr lang="en-US" dirty="0" smtClean="0"/>
                        <a:t>(1,3)</a:t>
                      </a:r>
                      <a:endParaRPr lang="en-US" dirty="0"/>
                    </a:p>
                  </a:txBody>
                  <a:tcPr anchor="ctr">
                    <a:noFill/>
                  </a:tcPr>
                </a:tc>
                <a:tc>
                  <a:txBody>
                    <a:bodyPr/>
                    <a:lstStyle/>
                    <a:p>
                      <a:pPr algn="ctr"/>
                      <a:r>
                        <a:rPr lang="en-US" dirty="0" smtClean="0"/>
                        <a:t>(2,3)</a:t>
                      </a:r>
                      <a:endParaRPr lang="en-US" dirty="0"/>
                    </a:p>
                  </a:txBody>
                  <a:tcPr anchor="ctr">
                    <a:noFill/>
                  </a:tcPr>
                </a:tc>
              </a:tr>
              <a:tr h="370840">
                <a:tc>
                  <a:txBody>
                    <a:bodyPr/>
                    <a:lstStyle/>
                    <a:p>
                      <a:pPr algn="ctr"/>
                      <a:r>
                        <a:rPr lang="en-US" dirty="0" smtClean="0"/>
                        <a:t>(1,3)</a:t>
                      </a:r>
                      <a:endParaRPr lang="en-US" dirty="0"/>
                    </a:p>
                  </a:txBody>
                  <a:tcPr anchor="ctr">
                    <a:solidFill>
                      <a:schemeClr val="accent2">
                        <a:lumMod val="20000"/>
                        <a:lumOff val="80000"/>
                      </a:schemeClr>
                    </a:solidFill>
                  </a:tcPr>
                </a:tc>
                <a:tc>
                  <a:txBody>
                    <a:bodyPr/>
                    <a:lstStyle/>
                    <a:p>
                      <a:pPr algn="ctr"/>
                      <a:r>
                        <a:rPr lang="en-US" dirty="0" smtClean="0"/>
                        <a:t>(1,3)</a:t>
                      </a:r>
                      <a:endParaRPr lang="en-US" dirty="0"/>
                    </a:p>
                  </a:txBody>
                  <a:tcPr anchor="ctr">
                    <a:noFill/>
                  </a:tcPr>
                </a:tc>
                <a:tc>
                  <a:txBody>
                    <a:bodyPr/>
                    <a:lstStyle/>
                    <a:p>
                      <a:pPr algn="ctr"/>
                      <a:r>
                        <a:rPr lang="en-US" dirty="0" smtClean="0"/>
                        <a:t>(1,3,2)</a:t>
                      </a:r>
                      <a:endParaRPr lang="en-US" dirty="0"/>
                    </a:p>
                  </a:txBody>
                  <a:tcPr anchor="ctr">
                    <a:noFill/>
                  </a:tcPr>
                </a:tc>
                <a:tc>
                  <a:txBody>
                    <a:bodyPr/>
                    <a:lstStyle/>
                    <a:p>
                      <a:pPr algn="ctr"/>
                      <a:r>
                        <a:rPr lang="en-US" dirty="0" smtClean="0"/>
                        <a:t>e</a:t>
                      </a:r>
                      <a:endParaRPr lang="en-US" dirty="0"/>
                    </a:p>
                  </a:txBody>
                  <a:tcPr anchor="ctr">
                    <a:noFill/>
                  </a:tcPr>
                </a:tc>
                <a:tc>
                  <a:txBody>
                    <a:bodyPr/>
                    <a:lstStyle/>
                    <a:p>
                      <a:pPr algn="ctr"/>
                      <a:r>
                        <a:rPr lang="en-US" dirty="0" smtClean="0"/>
                        <a:t>(1,2,3)</a:t>
                      </a:r>
                      <a:endParaRPr lang="en-US" dirty="0"/>
                    </a:p>
                  </a:txBody>
                  <a:tcPr anchor="ctr">
                    <a:noFill/>
                  </a:tcPr>
                </a:tc>
                <a:tc>
                  <a:txBody>
                    <a:bodyPr/>
                    <a:lstStyle/>
                    <a:p>
                      <a:pPr algn="ctr"/>
                      <a:r>
                        <a:rPr lang="en-US" dirty="0" smtClean="0"/>
                        <a:t>(2,3)</a:t>
                      </a:r>
                      <a:endParaRPr lang="en-US" dirty="0"/>
                    </a:p>
                  </a:txBody>
                  <a:tcPr anchor="ctr">
                    <a:noFill/>
                  </a:tcPr>
                </a:tc>
                <a:tc>
                  <a:txBody>
                    <a:bodyPr/>
                    <a:lstStyle/>
                    <a:p>
                      <a:pPr algn="ctr"/>
                      <a:r>
                        <a:rPr lang="en-US" dirty="0" smtClean="0"/>
                        <a:t>(1,2)</a:t>
                      </a:r>
                      <a:endParaRPr lang="en-US" dirty="0"/>
                    </a:p>
                  </a:txBody>
                  <a:tcPr anchor="ctr">
                    <a:noFill/>
                  </a:tcPr>
                </a:tc>
              </a:tr>
              <a:tr h="370840">
                <a:tc>
                  <a:txBody>
                    <a:bodyPr/>
                    <a:lstStyle/>
                    <a:p>
                      <a:pPr algn="ctr"/>
                      <a:r>
                        <a:rPr lang="en-US" dirty="0" smtClean="0"/>
                        <a:t>(2,3)</a:t>
                      </a:r>
                      <a:endParaRPr lang="en-US" dirty="0"/>
                    </a:p>
                  </a:txBody>
                  <a:tcPr anchor="ctr">
                    <a:solidFill>
                      <a:schemeClr val="accent2">
                        <a:lumMod val="20000"/>
                        <a:lumOff val="80000"/>
                      </a:schemeClr>
                    </a:solidFill>
                  </a:tcPr>
                </a:tc>
                <a:tc>
                  <a:txBody>
                    <a:bodyPr/>
                    <a:lstStyle/>
                    <a:p>
                      <a:pPr algn="ctr"/>
                      <a:r>
                        <a:rPr lang="en-US" dirty="0" smtClean="0"/>
                        <a:t>(2,3)</a:t>
                      </a:r>
                      <a:endParaRPr lang="en-US" dirty="0"/>
                    </a:p>
                  </a:txBody>
                  <a:tcPr anchor="ctr">
                    <a:noFill/>
                  </a:tcPr>
                </a:tc>
                <a:tc>
                  <a:txBody>
                    <a:bodyPr/>
                    <a:lstStyle/>
                    <a:p>
                      <a:pPr algn="ctr"/>
                      <a:r>
                        <a:rPr lang="en-US" dirty="0" smtClean="0"/>
                        <a:t>(1,2,3)</a:t>
                      </a:r>
                      <a:endParaRPr lang="en-US" dirty="0"/>
                    </a:p>
                  </a:txBody>
                  <a:tcPr anchor="ctr">
                    <a:noFill/>
                  </a:tcPr>
                </a:tc>
                <a:tc>
                  <a:txBody>
                    <a:bodyPr/>
                    <a:lstStyle/>
                    <a:p>
                      <a:pPr algn="ctr"/>
                      <a:r>
                        <a:rPr lang="en-US" dirty="0" smtClean="0"/>
                        <a:t>(1,3,2)</a:t>
                      </a:r>
                      <a:endParaRPr lang="en-US" dirty="0"/>
                    </a:p>
                  </a:txBody>
                  <a:tcPr anchor="ctr">
                    <a:noFill/>
                  </a:tcPr>
                </a:tc>
                <a:tc>
                  <a:txBody>
                    <a:bodyPr/>
                    <a:lstStyle/>
                    <a:p>
                      <a:pPr algn="ctr"/>
                      <a:r>
                        <a:rPr lang="en-US" dirty="0" smtClean="0"/>
                        <a:t>e</a:t>
                      </a:r>
                      <a:endParaRPr lang="en-US" dirty="0"/>
                    </a:p>
                  </a:txBody>
                  <a:tcPr anchor="ctr">
                    <a:noFill/>
                  </a:tcPr>
                </a:tc>
                <a:tc>
                  <a:txBody>
                    <a:bodyPr/>
                    <a:lstStyle/>
                    <a:p>
                      <a:pPr algn="ctr"/>
                      <a:r>
                        <a:rPr lang="en-US" dirty="0" smtClean="0"/>
                        <a:t>(1,2)</a:t>
                      </a:r>
                      <a:endParaRPr lang="en-US" dirty="0"/>
                    </a:p>
                  </a:txBody>
                  <a:tcPr anchor="ctr">
                    <a:noFill/>
                  </a:tcPr>
                </a:tc>
                <a:tc>
                  <a:txBody>
                    <a:bodyPr/>
                    <a:lstStyle/>
                    <a:p>
                      <a:pPr algn="ctr"/>
                      <a:r>
                        <a:rPr lang="en-US" dirty="0" smtClean="0"/>
                        <a:t>(1,3)</a:t>
                      </a:r>
                      <a:endParaRPr lang="en-US" dirty="0"/>
                    </a:p>
                  </a:txBody>
                  <a:tcPr anchor="ctr">
                    <a:noFill/>
                  </a:tcPr>
                </a:tc>
              </a:tr>
              <a:tr h="370840">
                <a:tc>
                  <a:txBody>
                    <a:bodyPr/>
                    <a:lstStyle/>
                    <a:p>
                      <a:pPr algn="ctr"/>
                      <a:r>
                        <a:rPr lang="en-US" dirty="0" smtClean="0"/>
                        <a:t>(1,2,3)</a:t>
                      </a:r>
                      <a:endParaRPr lang="en-US" dirty="0"/>
                    </a:p>
                  </a:txBody>
                  <a:tcPr anchor="ctr">
                    <a:solidFill>
                      <a:schemeClr val="accent2">
                        <a:lumMod val="20000"/>
                        <a:lumOff val="80000"/>
                      </a:schemeClr>
                    </a:solidFill>
                  </a:tcPr>
                </a:tc>
                <a:tc>
                  <a:txBody>
                    <a:bodyPr/>
                    <a:lstStyle/>
                    <a:p>
                      <a:pPr algn="ctr"/>
                      <a:r>
                        <a:rPr lang="en-US" dirty="0" smtClean="0"/>
                        <a:t>(1,2,3)</a:t>
                      </a:r>
                      <a:endParaRPr lang="en-US" dirty="0"/>
                    </a:p>
                  </a:txBody>
                  <a:tcPr anchor="ctr">
                    <a:solidFill>
                      <a:srgbClr val="EDBAB1"/>
                    </a:solidFill>
                  </a:tcPr>
                </a:tc>
                <a:tc>
                  <a:txBody>
                    <a:bodyPr/>
                    <a:lstStyle/>
                    <a:p>
                      <a:pPr algn="ctr"/>
                      <a:r>
                        <a:rPr lang="en-US" dirty="0" smtClean="0"/>
                        <a:t>(2,3)</a:t>
                      </a:r>
                      <a:endParaRPr lang="en-US" dirty="0"/>
                    </a:p>
                  </a:txBody>
                  <a:tcPr anchor="ctr">
                    <a:noFill/>
                  </a:tcPr>
                </a:tc>
                <a:tc>
                  <a:txBody>
                    <a:bodyPr/>
                    <a:lstStyle/>
                    <a:p>
                      <a:pPr algn="ctr"/>
                      <a:r>
                        <a:rPr lang="en-US" dirty="0" smtClean="0"/>
                        <a:t>(1,2)</a:t>
                      </a:r>
                      <a:endParaRPr lang="en-US" dirty="0"/>
                    </a:p>
                  </a:txBody>
                  <a:tcPr anchor="ctr">
                    <a:noFill/>
                  </a:tcPr>
                </a:tc>
                <a:tc>
                  <a:txBody>
                    <a:bodyPr/>
                    <a:lstStyle/>
                    <a:p>
                      <a:pPr algn="ctr"/>
                      <a:r>
                        <a:rPr lang="en-US" dirty="0" smtClean="0"/>
                        <a:t>(1,3)</a:t>
                      </a:r>
                      <a:endParaRPr lang="en-US" dirty="0"/>
                    </a:p>
                  </a:txBody>
                  <a:tcPr anchor="ctr">
                    <a:noFill/>
                  </a:tcPr>
                </a:tc>
                <a:tc>
                  <a:txBody>
                    <a:bodyPr/>
                    <a:lstStyle/>
                    <a:p>
                      <a:pPr algn="ctr"/>
                      <a:r>
                        <a:rPr lang="en-US" dirty="0" smtClean="0"/>
                        <a:t>(1,3,2)</a:t>
                      </a:r>
                      <a:endParaRPr lang="en-US" dirty="0"/>
                    </a:p>
                  </a:txBody>
                  <a:tcPr anchor="ctr">
                    <a:solidFill>
                      <a:schemeClr val="tx2">
                        <a:lumMod val="40000"/>
                        <a:lumOff val="60000"/>
                      </a:schemeClr>
                    </a:solidFill>
                  </a:tcPr>
                </a:tc>
                <a:tc>
                  <a:txBody>
                    <a:bodyPr/>
                    <a:lstStyle/>
                    <a:p>
                      <a:pPr algn="ctr"/>
                      <a:r>
                        <a:rPr lang="en-US" dirty="0" smtClean="0"/>
                        <a:t>e</a:t>
                      </a:r>
                      <a:endParaRPr lang="en-US" dirty="0"/>
                    </a:p>
                  </a:txBody>
                  <a:tcPr anchor="ctr">
                    <a:solidFill>
                      <a:schemeClr val="tx2">
                        <a:lumMod val="40000"/>
                        <a:lumOff val="60000"/>
                      </a:schemeClr>
                    </a:solidFill>
                  </a:tcPr>
                </a:tc>
              </a:tr>
              <a:tr h="370840">
                <a:tc>
                  <a:txBody>
                    <a:bodyPr/>
                    <a:lstStyle/>
                    <a:p>
                      <a:pPr algn="ctr"/>
                      <a:r>
                        <a:rPr lang="en-US" dirty="0" smtClean="0"/>
                        <a:t>(1,3,2)</a:t>
                      </a:r>
                      <a:endParaRPr lang="en-US" dirty="0"/>
                    </a:p>
                  </a:txBody>
                  <a:tcPr anchor="ctr">
                    <a:solidFill>
                      <a:schemeClr val="accent2">
                        <a:lumMod val="20000"/>
                        <a:lumOff val="80000"/>
                      </a:schemeClr>
                    </a:solidFill>
                  </a:tcPr>
                </a:tc>
                <a:tc>
                  <a:txBody>
                    <a:bodyPr/>
                    <a:lstStyle/>
                    <a:p>
                      <a:pPr algn="ctr"/>
                      <a:r>
                        <a:rPr lang="en-US" dirty="0" smtClean="0"/>
                        <a:t>(1,3,2)</a:t>
                      </a:r>
                      <a:endParaRPr lang="en-US" dirty="0"/>
                    </a:p>
                  </a:txBody>
                  <a:tcPr anchor="ctr">
                    <a:solidFill>
                      <a:srgbClr val="EDBAB1"/>
                    </a:solidFill>
                  </a:tcPr>
                </a:tc>
                <a:tc>
                  <a:txBody>
                    <a:bodyPr/>
                    <a:lstStyle/>
                    <a:p>
                      <a:pPr algn="ctr"/>
                      <a:r>
                        <a:rPr lang="en-US" dirty="0" smtClean="0"/>
                        <a:t>(1,3)</a:t>
                      </a:r>
                      <a:endParaRPr lang="en-US" dirty="0"/>
                    </a:p>
                  </a:txBody>
                  <a:tcPr anchor="ctr">
                    <a:noFill/>
                  </a:tcPr>
                </a:tc>
                <a:tc>
                  <a:txBody>
                    <a:bodyPr/>
                    <a:lstStyle/>
                    <a:p>
                      <a:pPr algn="ctr"/>
                      <a:r>
                        <a:rPr lang="en-US" dirty="0" smtClean="0"/>
                        <a:t>(2,3)</a:t>
                      </a:r>
                      <a:endParaRPr lang="en-US" dirty="0"/>
                    </a:p>
                  </a:txBody>
                  <a:tcPr anchor="ctr">
                    <a:noFill/>
                  </a:tcPr>
                </a:tc>
                <a:tc>
                  <a:txBody>
                    <a:bodyPr/>
                    <a:lstStyle/>
                    <a:p>
                      <a:pPr algn="ctr"/>
                      <a:r>
                        <a:rPr lang="en-US" dirty="0" smtClean="0"/>
                        <a:t>(1,2)</a:t>
                      </a:r>
                      <a:endParaRPr lang="en-US" dirty="0"/>
                    </a:p>
                  </a:txBody>
                  <a:tcPr anchor="ctr">
                    <a:noFill/>
                  </a:tcPr>
                </a:tc>
                <a:tc>
                  <a:txBody>
                    <a:bodyPr/>
                    <a:lstStyle/>
                    <a:p>
                      <a:pPr algn="ctr"/>
                      <a:r>
                        <a:rPr lang="en-US" dirty="0" smtClean="0"/>
                        <a:t>e</a:t>
                      </a:r>
                      <a:endParaRPr lang="en-US" dirty="0"/>
                    </a:p>
                  </a:txBody>
                  <a:tcPr anchor="ctr">
                    <a:solidFill>
                      <a:schemeClr val="tx2">
                        <a:lumMod val="40000"/>
                        <a:lumOff val="60000"/>
                      </a:schemeClr>
                    </a:solidFill>
                  </a:tcPr>
                </a:tc>
                <a:tc>
                  <a:txBody>
                    <a:bodyPr/>
                    <a:lstStyle/>
                    <a:p>
                      <a:pPr algn="ctr"/>
                      <a:r>
                        <a:rPr lang="en-US" dirty="0" smtClean="0"/>
                        <a:t>(1,2,3)</a:t>
                      </a:r>
                      <a:endParaRPr lang="en-US" dirty="0"/>
                    </a:p>
                  </a:txBody>
                  <a:tcPr anchor="ctr">
                    <a:solidFill>
                      <a:schemeClr val="tx2">
                        <a:lumMod val="40000"/>
                        <a:lumOff val="60000"/>
                      </a:schemeClr>
                    </a:solidFill>
                  </a:tcPr>
                </a:tc>
              </a:tr>
            </a:tbl>
          </a:graphicData>
        </a:graphic>
      </p:graphicFrame>
      <p:sp>
        <p:nvSpPr>
          <p:cNvPr id="5" name="TextBox 4"/>
          <p:cNvSpPr txBox="1"/>
          <p:nvPr/>
        </p:nvSpPr>
        <p:spPr>
          <a:xfrm>
            <a:off x="1461742" y="2540231"/>
            <a:ext cx="2789308" cy="369332"/>
          </a:xfrm>
          <a:prstGeom prst="rect">
            <a:avLst/>
          </a:prstGeom>
          <a:noFill/>
        </p:spPr>
        <p:txBody>
          <a:bodyPr wrap="none" rtlCol="0">
            <a:spAutoFit/>
          </a:bodyPr>
          <a:lstStyle/>
          <a:p>
            <a:r>
              <a:rPr lang="en-US" dirty="0" smtClean="0"/>
              <a:t>Group multiplication table</a:t>
            </a:r>
            <a:endParaRPr lang="en-US" dirty="0"/>
          </a:p>
        </p:txBody>
      </p:sp>
    </p:spTree>
    <p:extLst>
      <p:ext uri="{BB962C8B-B14F-4D97-AF65-F5344CB8AC3E}">
        <p14:creationId xmlns:p14="http://schemas.microsoft.com/office/powerpoint/2010/main" val="242449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concept </a:t>
            </a:r>
            <a:r>
              <a:rPr lang="en-US" dirty="0"/>
              <a:t>of “algebra”</a:t>
            </a:r>
          </a:p>
        </p:txBody>
      </p:sp>
      <p:sp>
        <p:nvSpPr>
          <p:cNvPr id="3" name="Content Placeholder 2"/>
          <p:cNvSpPr>
            <a:spLocks noGrp="1"/>
          </p:cNvSpPr>
          <p:nvPr>
            <p:ph idx="1"/>
          </p:nvPr>
        </p:nvSpPr>
        <p:spPr/>
        <p:txBody>
          <a:bodyPr>
            <a:normAutofit lnSpcReduction="10000"/>
          </a:bodyPr>
          <a:lstStyle/>
          <a:p>
            <a:r>
              <a:rPr lang="en-US" dirty="0" smtClean="0"/>
              <a:t>Arithmetic versus algebra</a:t>
            </a:r>
          </a:p>
          <a:p>
            <a:pPr lvl="1"/>
            <a:r>
              <a:rPr lang="en-US" dirty="0" smtClean="0"/>
              <a:t>E.g. 5+7=12 (arithmetic); </a:t>
            </a:r>
            <a:r>
              <a:rPr lang="en-US" dirty="0" err="1" smtClean="0"/>
              <a:t>a+b</a:t>
            </a:r>
            <a:r>
              <a:rPr lang="en-US" dirty="0" smtClean="0"/>
              <a:t>=c (algebra)</a:t>
            </a:r>
          </a:p>
          <a:p>
            <a:r>
              <a:rPr lang="en-US" dirty="0" smtClean="0"/>
              <a:t>Algebra is the </a:t>
            </a:r>
            <a:r>
              <a:rPr lang="en-US" dirty="0" smtClean="0">
                <a:solidFill>
                  <a:srgbClr val="FF0000"/>
                </a:solidFill>
              </a:rPr>
              <a:t>abstract</a:t>
            </a:r>
            <a:r>
              <a:rPr lang="en-US" dirty="0" smtClean="0"/>
              <a:t> form of arithmetic</a:t>
            </a:r>
          </a:p>
          <a:p>
            <a:r>
              <a:rPr lang="en-US" dirty="0" smtClean="0"/>
              <a:t>The word “algebra” comes from the name of a treatise of the mathematician and astronomer </a:t>
            </a:r>
            <a:r>
              <a:rPr lang="en-US" dirty="0" err="1" smtClean="0">
                <a:solidFill>
                  <a:srgbClr val="0000FF"/>
                </a:solidFill>
              </a:rPr>
              <a:t>Mahommed</a:t>
            </a:r>
            <a:r>
              <a:rPr lang="en-US" dirty="0" smtClean="0">
                <a:solidFill>
                  <a:srgbClr val="0000FF"/>
                </a:solidFill>
              </a:rPr>
              <a:t> </a:t>
            </a:r>
            <a:r>
              <a:rPr lang="en-US" dirty="0" err="1" smtClean="0">
                <a:solidFill>
                  <a:srgbClr val="0000FF"/>
                </a:solidFill>
              </a:rPr>
              <a:t>ibn</a:t>
            </a:r>
            <a:r>
              <a:rPr lang="en-US" dirty="0" smtClean="0">
                <a:solidFill>
                  <a:srgbClr val="0000FF"/>
                </a:solidFill>
              </a:rPr>
              <a:t> Musa al-</a:t>
            </a:r>
            <a:r>
              <a:rPr lang="en-US" dirty="0" err="1" smtClean="0">
                <a:solidFill>
                  <a:srgbClr val="0000FF"/>
                </a:solidFill>
              </a:rPr>
              <a:t>Kharizmi</a:t>
            </a:r>
            <a:r>
              <a:rPr lang="en-US" dirty="0" smtClean="0"/>
              <a:t> (</a:t>
            </a:r>
            <a:r>
              <a:rPr lang="en-US" dirty="0" err="1" smtClean="0"/>
              <a:t>Mahommed</a:t>
            </a:r>
            <a:r>
              <a:rPr lang="en-US" dirty="0" smtClean="0"/>
              <a:t>, son of Musa, native of </a:t>
            </a:r>
            <a:r>
              <a:rPr lang="en-US" dirty="0" err="1" smtClean="0"/>
              <a:t>Kharizm</a:t>
            </a:r>
            <a:r>
              <a:rPr lang="en-US" dirty="0" smtClean="0"/>
              <a:t>) in the 9</a:t>
            </a:r>
            <a:r>
              <a:rPr lang="en-US" baseline="30000" dirty="0" smtClean="0"/>
              <a:t>th</a:t>
            </a:r>
            <a:r>
              <a:rPr lang="en-US" dirty="0" smtClean="0"/>
              <a:t> century</a:t>
            </a:r>
          </a:p>
          <a:p>
            <a:r>
              <a:rPr lang="en-US" dirty="0" smtClean="0"/>
              <a:t>His treatise on algebra was called “Al-</a:t>
            </a:r>
            <a:r>
              <a:rPr lang="en-US" dirty="0" err="1" smtClean="0"/>
              <a:t>jebr</a:t>
            </a:r>
            <a:r>
              <a:rPr lang="en-US" dirty="0" smtClean="0"/>
              <a:t> al-</a:t>
            </a:r>
            <a:r>
              <a:rPr lang="en-US" dirty="0" err="1" smtClean="0"/>
              <a:t>muqabala</a:t>
            </a:r>
            <a:r>
              <a:rPr lang="en-US" dirty="0" smtClean="0"/>
              <a:t>”, which means “transposition and removal”</a:t>
            </a:r>
          </a:p>
          <a:p>
            <a:pPr lvl="1"/>
            <a:r>
              <a:rPr lang="en-US" dirty="0" smtClean="0"/>
              <a:t>Transposition (al-</a:t>
            </a:r>
            <a:r>
              <a:rPr lang="en-US" dirty="0" err="1" smtClean="0"/>
              <a:t>jebr</a:t>
            </a:r>
            <a:r>
              <a:rPr lang="en-US" dirty="0" smtClean="0"/>
              <a:t>): transfer of native terms to the other side of an equation</a:t>
            </a:r>
          </a:p>
          <a:p>
            <a:pPr lvl="1"/>
            <a:r>
              <a:rPr lang="en-US" dirty="0" smtClean="0"/>
              <a:t>Removal (al-</a:t>
            </a:r>
            <a:r>
              <a:rPr lang="en-US" dirty="0" err="1" smtClean="0"/>
              <a:t>muqabala</a:t>
            </a:r>
            <a:r>
              <a:rPr lang="en-US" dirty="0" smtClean="0"/>
              <a:t>): cancellation of equal terms</a:t>
            </a:r>
          </a:p>
          <a:p>
            <a:r>
              <a:rPr lang="en-US" dirty="0" smtClean="0"/>
              <a:t>The Arabic word “al-</a:t>
            </a:r>
            <a:r>
              <a:rPr lang="en-US" dirty="0" err="1" smtClean="0"/>
              <a:t>jebr</a:t>
            </a:r>
            <a:r>
              <a:rPr lang="en-US" dirty="0" smtClean="0"/>
              <a:t>” </a:t>
            </a:r>
            <a:r>
              <a:rPr lang="en-US" dirty="0" smtClean="0">
                <a:sym typeface="Wingdings"/>
              </a:rPr>
              <a:t> “algebra” (Latin)</a:t>
            </a:r>
            <a:endParaRPr lang="en-US" dirty="0" smtClean="0"/>
          </a:p>
          <a:p>
            <a:endParaRPr lang="en-US" dirty="0" smtClean="0"/>
          </a:p>
          <a:p>
            <a:endParaRPr lang="en-US" dirty="0"/>
          </a:p>
        </p:txBody>
      </p:sp>
    </p:spTree>
    <p:extLst>
      <p:ext uri="{BB962C8B-B14F-4D97-AF65-F5344CB8AC3E}">
        <p14:creationId xmlns:p14="http://schemas.microsoft.com/office/powerpoint/2010/main" val="93959757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0300" y="0"/>
            <a:ext cx="6875495" cy="6858000"/>
          </a:xfrm>
          <a:prstGeom prst="rect">
            <a:avLst/>
          </a:prstGeom>
        </p:spPr>
      </p:pic>
    </p:spTree>
    <p:extLst>
      <p:ext uri="{BB962C8B-B14F-4D97-AF65-F5344CB8AC3E}">
        <p14:creationId xmlns:p14="http://schemas.microsoft.com/office/powerpoint/2010/main" val="3039875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5441"/>
            <a:ext cx="8229600" cy="5941559"/>
          </a:xfrm>
        </p:spPr>
        <p:txBody>
          <a:bodyPr/>
          <a:lstStyle/>
          <a:p>
            <a:r>
              <a:rPr lang="en-US" dirty="0" smtClean="0"/>
              <a:t>Additive group of integers modulo n (Z</a:t>
            </a:r>
            <a:r>
              <a:rPr lang="en-US" baseline="-25000" dirty="0" smtClean="0"/>
              <a:t>n</a:t>
            </a:r>
            <a:r>
              <a:rPr lang="en-US" dirty="0"/>
              <a:t>, </a:t>
            </a:r>
            <a:r>
              <a:rPr lang="en-US" dirty="0" smtClean="0"/>
              <a:t>⨁):</a:t>
            </a:r>
          </a:p>
          <a:p>
            <a:pPr lvl="1"/>
            <a:r>
              <a:rPr lang="en-US" dirty="0" smtClean="0"/>
              <a:t>For any two integers x and y in Z</a:t>
            </a:r>
            <a:r>
              <a:rPr lang="en-US" baseline="-25000" dirty="0" smtClean="0"/>
              <a:t>n</a:t>
            </a:r>
            <a:r>
              <a:rPr lang="en-US" dirty="0" smtClean="0"/>
              <a:t>, </a:t>
            </a:r>
            <a:r>
              <a:rPr lang="en-US" dirty="0"/>
              <a:t>define </a:t>
            </a:r>
            <a:r>
              <a:rPr lang="en-US" dirty="0" err="1"/>
              <a:t>a</a:t>
            </a:r>
            <a:r>
              <a:rPr lang="en-US" dirty="0" err="1" smtClean="0"/>
              <a:t>⨁b</a:t>
            </a:r>
            <a:r>
              <a:rPr lang="en-US" dirty="0" smtClean="0"/>
              <a:t> to be the remainder of </a:t>
            </a:r>
            <a:r>
              <a:rPr lang="en-US" dirty="0" err="1" smtClean="0"/>
              <a:t>a+b</a:t>
            </a:r>
            <a:r>
              <a:rPr lang="en-US" dirty="0" smtClean="0"/>
              <a:t> being divided by n;</a:t>
            </a:r>
          </a:p>
          <a:p>
            <a:pPr lvl="1"/>
            <a:r>
              <a:rPr lang="en-US" dirty="0" smtClean="0"/>
              <a:t>It is a finite </a:t>
            </a:r>
            <a:r>
              <a:rPr lang="en-US" dirty="0" err="1" smtClean="0"/>
              <a:t>Abelian</a:t>
            </a:r>
            <a:r>
              <a:rPr lang="en-US" dirty="0" smtClean="0"/>
              <a:t> group of order n.</a:t>
            </a:r>
            <a:endParaRPr lang="en-US" dirty="0"/>
          </a:p>
        </p:txBody>
      </p:sp>
      <p:pic>
        <p:nvPicPr>
          <p:cNvPr id="6" name="Picture 5"/>
          <p:cNvPicPr>
            <a:picLocks noChangeAspect="1"/>
          </p:cNvPicPr>
          <p:nvPr/>
        </p:nvPicPr>
        <p:blipFill>
          <a:blip r:embed="rId2"/>
          <a:stretch>
            <a:fillRect/>
          </a:stretch>
        </p:blipFill>
        <p:spPr>
          <a:xfrm>
            <a:off x="2828393" y="2218188"/>
            <a:ext cx="2662677" cy="363393"/>
          </a:xfrm>
          <a:prstGeom prst="rect">
            <a:avLst/>
          </a:prstGeom>
        </p:spPr>
      </p:pic>
      <p:pic>
        <p:nvPicPr>
          <p:cNvPr id="7" name="Picture 6"/>
          <p:cNvPicPr>
            <a:picLocks noChangeAspect="1"/>
          </p:cNvPicPr>
          <p:nvPr/>
        </p:nvPicPr>
        <p:blipFill>
          <a:blip r:embed="rId3"/>
          <a:stretch>
            <a:fillRect/>
          </a:stretch>
        </p:blipFill>
        <p:spPr>
          <a:xfrm>
            <a:off x="2659813" y="2627754"/>
            <a:ext cx="3565889" cy="3737176"/>
          </a:xfrm>
          <a:prstGeom prst="rect">
            <a:avLst/>
          </a:prstGeom>
        </p:spPr>
      </p:pic>
    </p:spTree>
    <p:extLst>
      <p:ext uri="{BB962C8B-B14F-4D97-AF65-F5344CB8AC3E}">
        <p14:creationId xmlns:p14="http://schemas.microsoft.com/office/powerpoint/2010/main" val="1079476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85249"/>
            <a:ext cx="8229600" cy="5891751"/>
          </a:xfrm>
        </p:spPr>
        <p:txBody>
          <a:bodyPr/>
          <a:lstStyle/>
          <a:p>
            <a:r>
              <a:rPr lang="en-US" dirty="0" smtClean="0"/>
              <a:t>Multiplicative group of integers modulo p (Z*</a:t>
            </a:r>
            <a:r>
              <a:rPr lang="en-US" baseline="-25000" dirty="0" smtClean="0"/>
              <a:t>p</a:t>
            </a:r>
            <a:r>
              <a:rPr lang="en-US" dirty="0"/>
              <a:t>, </a:t>
            </a:r>
            <a:r>
              <a:rPr lang="en-US" dirty="0" smtClean="0"/>
              <a:t>⨂</a:t>
            </a:r>
            <a:r>
              <a:rPr lang="en-US" dirty="0"/>
              <a:t>)</a:t>
            </a:r>
            <a:endParaRPr lang="en-US" dirty="0" smtClean="0"/>
          </a:p>
          <a:p>
            <a:pPr lvl="1"/>
            <a:r>
              <a:rPr lang="en-US" dirty="0"/>
              <a:t>Z*</a:t>
            </a:r>
            <a:r>
              <a:rPr lang="en-US" baseline="-25000" dirty="0" smtClean="0"/>
              <a:t>p</a:t>
            </a:r>
            <a:r>
              <a:rPr lang="en-US" dirty="0" smtClean="0"/>
              <a:t>: set of integers modulo p except 0</a:t>
            </a:r>
          </a:p>
          <a:p>
            <a:pPr lvl="1"/>
            <a:r>
              <a:rPr lang="en-US" dirty="0" smtClean="0"/>
              <a:t>p should be a </a:t>
            </a:r>
            <a:r>
              <a:rPr lang="en-US" dirty="0" smtClean="0">
                <a:solidFill>
                  <a:srgbClr val="FF0000"/>
                </a:solidFill>
              </a:rPr>
              <a:t>prime</a:t>
            </a:r>
            <a:r>
              <a:rPr lang="en-US" dirty="0" smtClean="0"/>
              <a:t> number, otherwise, some elements will have no inverse.</a:t>
            </a:r>
            <a:endParaRPr lang="en-US" dirty="0"/>
          </a:p>
        </p:txBody>
      </p:sp>
      <p:pic>
        <p:nvPicPr>
          <p:cNvPr id="4" name="Picture 3"/>
          <p:cNvPicPr>
            <a:picLocks noChangeAspect="1"/>
          </p:cNvPicPr>
          <p:nvPr/>
        </p:nvPicPr>
        <p:blipFill>
          <a:blip r:embed="rId2"/>
          <a:stretch>
            <a:fillRect/>
          </a:stretch>
        </p:blipFill>
        <p:spPr>
          <a:xfrm>
            <a:off x="3025854" y="2762253"/>
            <a:ext cx="2988175" cy="3101292"/>
          </a:xfrm>
          <a:prstGeom prst="rect">
            <a:avLst/>
          </a:prstGeom>
        </p:spPr>
      </p:pic>
      <p:sp>
        <p:nvSpPr>
          <p:cNvPr id="5" name="TextBox 4"/>
          <p:cNvSpPr txBox="1"/>
          <p:nvPr/>
        </p:nvSpPr>
        <p:spPr>
          <a:xfrm>
            <a:off x="3229842" y="2392921"/>
            <a:ext cx="2595031" cy="369332"/>
          </a:xfrm>
          <a:prstGeom prst="rect">
            <a:avLst/>
          </a:prstGeom>
          <a:noFill/>
        </p:spPr>
        <p:txBody>
          <a:bodyPr wrap="none" rtlCol="0">
            <a:spAutoFit/>
          </a:bodyPr>
          <a:lstStyle/>
          <a:p>
            <a:r>
              <a:rPr lang="en-US" dirty="0" smtClean="0"/>
              <a:t>Group table for (Z*</a:t>
            </a:r>
            <a:r>
              <a:rPr lang="en-US" baseline="-25000" dirty="0" smtClean="0"/>
              <a:t>5</a:t>
            </a:r>
            <a:r>
              <a:rPr lang="en-US" dirty="0"/>
              <a:t>, </a:t>
            </a:r>
            <a:r>
              <a:rPr lang="en-US" dirty="0" smtClean="0"/>
              <a:t>⨂</a:t>
            </a:r>
            <a:r>
              <a:rPr lang="en-US" dirty="0"/>
              <a:t>)</a:t>
            </a:r>
          </a:p>
        </p:txBody>
      </p:sp>
    </p:spTree>
    <p:extLst>
      <p:ext uri="{BB962C8B-B14F-4D97-AF65-F5344CB8AC3E}">
        <p14:creationId xmlns:p14="http://schemas.microsoft.com/office/powerpoint/2010/main" val="2929229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Cyclic groups</a:t>
            </a:r>
            <a:endParaRPr lang="en-US" dirty="0"/>
          </a:p>
        </p:txBody>
      </p:sp>
      <p:sp>
        <p:nvSpPr>
          <p:cNvPr id="3" name="Content Placeholder 2"/>
          <p:cNvSpPr>
            <a:spLocks noGrp="1"/>
          </p:cNvSpPr>
          <p:nvPr>
            <p:ph idx="1"/>
          </p:nvPr>
        </p:nvSpPr>
        <p:spPr/>
        <p:txBody>
          <a:bodyPr>
            <a:normAutofit lnSpcReduction="10000"/>
          </a:bodyPr>
          <a:lstStyle/>
          <a:p>
            <a:r>
              <a:rPr lang="en-US" dirty="0" smtClean="0"/>
              <a:t>If there exists an element a in a group (G, </a:t>
            </a:r>
            <a:r>
              <a:rPr lang="en-US" dirty="0" smtClean="0">
                <a:solidFill>
                  <a:srgbClr val="0000FF"/>
                </a:solidFill>
              </a:rPr>
              <a:t>*</a:t>
            </a:r>
            <a:r>
              <a:rPr lang="en-US" dirty="0" smtClean="0"/>
              <a:t>) such that </a:t>
            </a:r>
          </a:p>
          <a:p>
            <a:pPr marL="0" indent="0">
              <a:buNone/>
            </a:pPr>
            <a:r>
              <a:rPr lang="en-US" dirty="0" smtClean="0"/>
              <a:t>			G = {a</a:t>
            </a:r>
            <a:r>
              <a:rPr lang="en-US" baseline="30000" dirty="0" smtClean="0"/>
              <a:t>n</a:t>
            </a:r>
            <a:r>
              <a:rPr lang="en-US" dirty="0" smtClean="0"/>
              <a:t>: n=0,1,2,</a:t>
            </a:r>
            <a:r>
              <a:rPr lang="mr-IN" dirty="0" smtClean="0"/>
              <a:t>…</a:t>
            </a:r>
            <a:r>
              <a:rPr lang="en-US" dirty="0" smtClean="0"/>
              <a:t>}</a:t>
            </a:r>
          </a:p>
          <a:p>
            <a:r>
              <a:rPr lang="en-US" dirty="0" smtClean="0"/>
              <a:t>we call this group is cyclic, and the element a is a </a:t>
            </a:r>
            <a:r>
              <a:rPr lang="en-US" dirty="0" smtClean="0">
                <a:solidFill>
                  <a:srgbClr val="FF0000"/>
                </a:solidFill>
              </a:rPr>
              <a:t>generator</a:t>
            </a:r>
            <a:r>
              <a:rPr lang="en-US" dirty="0" smtClean="0"/>
              <a:t> of the group, where a</a:t>
            </a:r>
            <a:r>
              <a:rPr lang="en-US" baseline="30000" dirty="0" smtClean="0"/>
              <a:t>0</a:t>
            </a:r>
            <a:r>
              <a:rPr lang="en-US" dirty="0" smtClean="0"/>
              <a:t>=e, a</a:t>
            </a:r>
            <a:r>
              <a:rPr lang="en-US" baseline="30000" dirty="0" smtClean="0"/>
              <a:t>n</a:t>
            </a:r>
            <a:r>
              <a:rPr lang="en-US" dirty="0" smtClean="0"/>
              <a:t> = a</a:t>
            </a:r>
            <a:r>
              <a:rPr lang="en-US" baseline="30000" dirty="0" smtClean="0"/>
              <a:t>n-1</a:t>
            </a:r>
            <a:r>
              <a:rPr lang="en-US" dirty="0" smtClean="0"/>
              <a:t> </a:t>
            </a:r>
            <a:r>
              <a:rPr lang="en-US" dirty="0" smtClean="0">
                <a:solidFill>
                  <a:srgbClr val="0000FF"/>
                </a:solidFill>
              </a:rPr>
              <a:t>*</a:t>
            </a:r>
            <a:r>
              <a:rPr lang="en-US" dirty="0" smtClean="0"/>
              <a:t> a.</a:t>
            </a:r>
          </a:p>
          <a:p>
            <a:r>
              <a:rPr lang="en-US" dirty="0" smtClean="0"/>
              <a:t>There could be more than one generator in one group, for example, U</a:t>
            </a:r>
            <a:r>
              <a:rPr lang="en-US" baseline="-25000" dirty="0" smtClean="0"/>
              <a:t>4</a:t>
            </a:r>
            <a:r>
              <a:rPr lang="en-US" dirty="0" smtClean="0"/>
              <a:t> = {1, </a:t>
            </a:r>
            <a:r>
              <a:rPr lang="en-US" dirty="0" err="1" smtClean="0"/>
              <a:t>i</a:t>
            </a:r>
            <a:r>
              <a:rPr lang="en-US" dirty="0" smtClean="0"/>
              <a:t>, -1, -</a:t>
            </a:r>
            <a:r>
              <a:rPr lang="en-US" dirty="0" err="1" smtClean="0"/>
              <a:t>i</a:t>
            </a:r>
            <a:r>
              <a:rPr lang="en-US" dirty="0" smtClean="0"/>
              <a:t>} have two generator </a:t>
            </a:r>
            <a:r>
              <a:rPr lang="en-US" dirty="0" err="1" smtClean="0"/>
              <a:t>i</a:t>
            </a:r>
            <a:r>
              <a:rPr lang="en-US" dirty="0" smtClean="0"/>
              <a:t> and </a:t>
            </a:r>
            <a:r>
              <a:rPr lang="mr-IN" dirty="0" smtClean="0"/>
              <a:t>–</a:t>
            </a:r>
            <a:r>
              <a:rPr lang="en-US" dirty="0" err="1" smtClean="0"/>
              <a:t>i</a:t>
            </a:r>
            <a:r>
              <a:rPr lang="en-US" dirty="0" smtClean="0"/>
              <a:t>;</a:t>
            </a:r>
          </a:p>
          <a:p>
            <a:r>
              <a:rPr lang="en-US" dirty="0">
                <a:solidFill>
                  <a:srgbClr val="0000FF"/>
                </a:solidFill>
              </a:rPr>
              <a:t>Theorem</a:t>
            </a:r>
            <a:r>
              <a:rPr lang="en-US" dirty="0"/>
              <a:t>: the integer m is a generator of (Z</a:t>
            </a:r>
            <a:r>
              <a:rPr lang="en-US" baseline="-25000" dirty="0"/>
              <a:t>n</a:t>
            </a:r>
            <a:r>
              <a:rPr lang="en-US" dirty="0"/>
              <a:t>, </a:t>
            </a:r>
            <a:r>
              <a:rPr lang="en-US" dirty="0" smtClean="0"/>
              <a:t>⨁) </a:t>
            </a:r>
            <a:r>
              <a:rPr lang="en-US" dirty="0"/>
              <a:t>if and only if m is relatively prime to n.</a:t>
            </a:r>
          </a:p>
          <a:p>
            <a:pPr lvl="1"/>
            <a:r>
              <a:rPr lang="en-US" dirty="0"/>
              <a:t>E.g. (Z</a:t>
            </a:r>
            <a:r>
              <a:rPr lang="en-US" baseline="-25000" dirty="0"/>
              <a:t>n</a:t>
            </a:r>
            <a:r>
              <a:rPr lang="en-US" dirty="0"/>
              <a:t>, </a:t>
            </a:r>
            <a:r>
              <a:rPr lang="en-US" dirty="0" smtClean="0"/>
              <a:t>⨁) </a:t>
            </a:r>
            <a:r>
              <a:rPr lang="en-US" dirty="0"/>
              <a:t>is generated by 1 and 5, but not 2, 3, 4.</a:t>
            </a:r>
            <a:endParaRPr lang="en-US" dirty="0" smtClean="0"/>
          </a:p>
          <a:p>
            <a:r>
              <a:rPr lang="en-US" dirty="0">
                <a:solidFill>
                  <a:srgbClr val="0000FF"/>
                </a:solidFill>
              </a:rPr>
              <a:t>Theorem</a:t>
            </a:r>
            <a:r>
              <a:rPr lang="en-US" dirty="0" smtClean="0"/>
              <a:t>: if a is a generator of group G with order n, then the element a</a:t>
            </a:r>
            <a:r>
              <a:rPr lang="en-US" baseline="30000" dirty="0" smtClean="0"/>
              <a:t>m</a:t>
            </a:r>
            <a:r>
              <a:rPr lang="en-US" dirty="0" smtClean="0"/>
              <a:t> is also a generator of G if and only if m is relatively prime to n.</a:t>
            </a:r>
          </a:p>
          <a:p>
            <a:pPr lvl="1"/>
            <a:r>
              <a:rPr lang="en-US" dirty="0" smtClean="0"/>
              <a:t>E.g. for U</a:t>
            </a:r>
            <a:r>
              <a:rPr lang="en-US" baseline="-25000" dirty="0" smtClean="0"/>
              <a:t>4</a:t>
            </a:r>
            <a:r>
              <a:rPr lang="en-US" dirty="0" smtClean="0"/>
              <a:t>, </a:t>
            </a:r>
            <a:r>
              <a:rPr lang="en-US" dirty="0" err="1" smtClean="0"/>
              <a:t>i</a:t>
            </a:r>
            <a:r>
              <a:rPr lang="en-US" dirty="0" smtClean="0"/>
              <a:t> is a generator, i</a:t>
            </a:r>
            <a:r>
              <a:rPr lang="en-US" baseline="30000" dirty="0" smtClean="0"/>
              <a:t>3</a:t>
            </a:r>
            <a:r>
              <a:rPr lang="en-US" dirty="0" smtClean="0"/>
              <a:t> = -</a:t>
            </a:r>
            <a:r>
              <a:rPr lang="en-US" dirty="0" err="1" smtClean="0"/>
              <a:t>i</a:t>
            </a:r>
            <a:r>
              <a:rPr lang="en-US" dirty="0" smtClean="0"/>
              <a:t> is also a generator.</a:t>
            </a:r>
          </a:p>
        </p:txBody>
      </p:sp>
    </p:spTree>
    <p:extLst>
      <p:ext uri="{BB962C8B-B14F-4D97-AF65-F5344CB8AC3E}">
        <p14:creationId xmlns:p14="http://schemas.microsoft.com/office/powerpoint/2010/main" val="704417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2606"/>
            <a:ext cx="8229600" cy="5854394"/>
          </a:xfrm>
        </p:spPr>
        <p:txBody>
          <a:bodyPr/>
          <a:lstStyle/>
          <a:p>
            <a:r>
              <a:rPr lang="en-US" dirty="0">
                <a:solidFill>
                  <a:srgbClr val="0000FF"/>
                </a:solidFill>
              </a:rPr>
              <a:t>Theorem</a:t>
            </a:r>
            <a:r>
              <a:rPr lang="en-US" dirty="0"/>
              <a:t>: every cyclic group is </a:t>
            </a:r>
            <a:r>
              <a:rPr lang="en-US" dirty="0" err="1" smtClean="0"/>
              <a:t>Abelian</a:t>
            </a:r>
            <a:r>
              <a:rPr lang="en-US" dirty="0" smtClean="0"/>
              <a:t>, but not every </a:t>
            </a:r>
            <a:r>
              <a:rPr lang="en-US" dirty="0" err="1" smtClean="0"/>
              <a:t>Abelian</a:t>
            </a:r>
            <a:r>
              <a:rPr lang="en-US" dirty="0" smtClean="0"/>
              <a:t> group is cyclic.</a:t>
            </a:r>
            <a:endParaRPr lang="en-US" dirty="0"/>
          </a:p>
          <a:p>
            <a:pPr lvl="1"/>
            <a:r>
              <a:rPr lang="en-US" dirty="0"/>
              <a:t>Proof: let a is a generator, then a</a:t>
            </a:r>
            <a:r>
              <a:rPr lang="en-US" baseline="30000" dirty="0"/>
              <a:t>m</a:t>
            </a:r>
            <a:r>
              <a:rPr lang="en-US" dirty="0"/>
              <a:t> * a</a:t>
            </a:r>
            <a:r>
              <a:rPr lang="en-US" baseline="30000" dirty="0"/>
              <a:t>n</a:t>
            </a:r>
            <a:r>
              <a:rPr lang="en-US" dirty="0"/>
              <a:t> = </a:t>
            </a:r>
            <a:r>
              <a:rPr lang="en-US" dirty="0" err="1"/>
              <a:t>a</a:t>
            </a:r>
            <a:r>
              <a:rPr lang="en-US" baseline="30000" dirty="0" err="1"/>
              <a:t>m+n</a:t>
            </a:r>
            <a:r>
              <a:rPr lang="en-US" dirty="0"/>
              <a:t> = a</a:t>
            </a:r>
            <a:r>
              <a:rPr lang="en-US" baseline="30000" dirty="0"/>
              <a:t>n</a:t>
            </a:r>
            <a:r>
              <a:rPr lang="en-US" dirty="0"/>
              <a:t> * </a:t>
            </a:r>
            <a:r>
              <a:rPr lang="en-US" dirty="0" smtClean="0"/>
              <a:t>a</a:t>
            </a:r>
            <a:r>
              <a:rPr lang="en-US" baseline="30000" dirty="0" smtClean="0"/>
              <a:t>m</a:t>
            </a:r>
          </a:p>
          <a:p>
            <a:pPr lvl="1"/>
            <a:r>
              <a:rPr lang="en-US" dirty="0" smtClean="0"/>
              <a:t>E.g. Klein four-group V</a:t>
            </a:r>
            <a:r>
              <a:rPr lang="en-US" baseline="-25000" dirty="0" smtClean="0"/>
              <a:t>4</a:t>
            </a:r>
            <a:r>
              <a:rPr lang="en-US" dirty="0" smtClean="0"/>
              <a:t>: it is an </a:t>
            </a:r>
            <a:r>
              <a:rPr lang="en-US" dirty="0" err="1" smtClean="0"/>
              <a:t>Abelian</a:t>
            </a:r>
            <a:r>
              <a:rPr lang="en-US" dirty="0" smtClean="0"/>
              <a:t> group, but not cyclic (no generator exist)</a:t>
            </a:r>
          </a:p>
          <a:p>
            <a:endParaRPr lang="en-US" baseline="30000" dirty="0"/>
          </a:p>
        </p:txBody>
      </p:sp>
      <p:pic>
        <p:nvPicPr>
          <p:cNvPr id="4" name="Picture 3"/>
          <p:cNvPicPr>
            <a:picLocks noChangeAspect="1"/>
          </p:cNvPicPr>
          <p:nvPr/>
        </p:nvPicPr>
        <p:blipFill>
          <a:blip r:embed="rId2"/>
          <a:stretch>
            <a:fillRect/>
          </a:stretch>
        </p:blipFill>
        <p:spPr>
          <a:xfrm>
            <a:off x="3171769" y="2568831"/>
            <a:ext cx="2493621" cy="2849853"/>
          </a:xfrm>
          <a:prstGeom prst="rect">
            <a:avLst/>
          </a:prstGeom>
        </p:spPr>
      </p:pic>
    </p:spTree>
    <p:extLst>
      <p:ext uri="{BB962C8B-B14F-4D97-AF65-F5344CB8AC3E}">
        <p14:creationId xmlns:p14="http://schemas.microsoft.com/office/powerpoint/2010/main" val="2122669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Subgroups, cyclic subgroups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(G, *) is a group, if there exists a subset H of G such that (H, *) is also a group, then H is a subgroup of G.</a:t>
            </a:r>
          </a:p>
          <a:p>
            <a:pPr lvl="1"/>
            <a:r>
              <a:rPr lang="en-US" dirty="0" smtClean="0"/>
              <a:t>E.g. {e} and G itself are subgroups of G</a:t>
            </a:r>
          </a:p>
          <a:p>
            <a:pPr lvl="1"/>
            <a:r>
              <a:rPr lang="en-US" dirty="0" smtClean="0"/>
              <a:t>E.g. {e, a}, {e, b}, {e, c} are subgroups of Klein four-group </a:t>
            </a:r>
            <a:r>
              <a:rPr lang="en-US" dirty="0"/>
              <a:t>V</a:t>
            </a:r>
            <a:r>
              <a:rPr lang="en-US" baseline="-25000" dirty="0"/>
              <a:t>4</a:t>
            </a:r>
            <a:r>
              <a:rPr lang="en-US" dirty="0" smtClean="0"/>
              <a:t> </a:t>
            </a:r>
          </a:p>
          <a:p>
            <a:pPr lvl="1"/>
            <a:r>
              <a:rPr lang="en-US" dirty="0" smtClean="0"/>
              <a:t>E.g. {e, (1,2,3), (1,3,2)} is a subgroup of S</a:t>
            </a:r>
            <a:r>
              <a:rPr lang="en-US" baseline="-25000" dirty="0" smtClean="0"/>
              <a:t>3</a:t>
            </a:r>
          </a:p>
          <a:p>
            <a:pPr lvl="1"/>
            <a:r>
              <a:rPr lang="en-US" dirty="0" smtClean="0"/>
              <a:t>E.g. {0, 3}, {0, 2, 4} are subgroups of (Z</a:t>
            </a:r>
            <a:r>
              <a:rPr lang="en-US" baseline="-25000" dirty="0" smtClean="0"/>
              <a:t>6</a:t>
            </a:r>
            <a:r>
              <a:rPr lang="en-US" dirty="0"/>
              <a:t>, </a:t>
            </a:r>
            <a:r>
              <a:rPr lang="en-US" dirty="0" smtClean="0"/>
              <a:t>⨁)</a:t>
            </a:r>
          </a:p>
          <a:p>
            <a:r>
              <a:rPr lang="en-US" dirty="0"/>
              <a:t>For an element a in a group G, if the set 〈a〉 = {a</a:t>
            </a:r>
            <a:r>
              <a:rPr lang="en-US" baseline="30000" dirty="0"/>
              <a:t>n</a:t>
            </a:r>
            <a:r>
              <a:rPr lang="en-US" dirty="0"/>
              <a:t>: </a:t>
            </a:r>
            <a:r>
              <a:rPr lang="en-US" dirty="0" err="1"/>
              <a:t>n∊Z</a:t>
            </a:r>
            <a:r>
              <a:rPr lang="en-US" dirty="0"/>
              <a:t>} that consists all the integer power of a is a subset of G, then we call 〈a〉 a cyclic </a:t>
            </a:r>
            <a:r>
              <a:rPr lang="en-US" dirty="0" smtClean="0"/>
              <a:t>subgroup of G </a:t>
            </a:r>
            <a:r>
              <a:rPr lang="en-US" dirty="0"/>
              <a:t>generated by a.</a:t>
            </a:r>
          </a:p>
          <a:p>
            <a:pPr lvl="1"/>
            <a:r>
              <a:rPr lang="en-US" dirty="0"/>
              <a:t>E.g. 〈4〉 = {0, 2, 4} is a cyclic subgroup of (Z</a:t>
            </a:r>
            <a:r>
              <a:rPr lang="en-US" baseline="-25000" dirty="0"/>
              <a:t>6</a:t>
            </a:r>
            <a:r>
              <a:rPr lang="en-US" dirty="0"/>
              <a:t>, </a:t>
            </a:r>
            <a:r>
              <a:rPr lang="en-US" dirty="0" smtClean="0"/>
              <a:t>⨁)</a:t>
            </a:r>
            <a:endParaRPr lang="en-US" dirty="0"/>
          </a:p>
          <a:p>
            <a:pPr lvl="1"/>
            <a:r>
              <a:rPr lang="en-US" dirty="0"/>
              <a:t>E.g. 〈a〉 = {e, a} is a cyclic subgroup of Klein four-</a:t>
            </a:r>
            <a:r>
              <a:rPr lang="en-US" dirty="0" smtClean="0"/>
              <a:t>group </a:t>
            </a:r>
            <a:r>
              <a:rPr lang="en-US" dirty="0"/>
              <a:t>V</a:t>
            </a:r>
            <a:r>
              <a:rPr lang="en-US" baseline="-25000" dirty="0"/>
              <a:t>4</a:t>
            </a:r>
            <a:endParaRPr lang="en-US" dirty="0" smtClean="0"/>
          </a:p>
          <a:p>
            <a:r>
              <a:rPr lang="en-US" dirty="0" smtClean="0"/>
              <a:t>A group G that can be generated by a finite set is said to be </a:t>
            </a:r>
            <a:r>
              <a:rPr lang="en-US" dirty="0" smtClean="0">
                <a:solidFill>
                  <a:srgbClr val="0000FF"/>
                </a:solidFill>
              </a:rPr>
              <a:t>finitely generated</a:t>
            </a:r>
            <a:r>
              <a:rPr lang="en-US" dirty="0" smtClean="0"/>
              <a:t>.</a:t>
            </a:r>
          </a:p>
          <a:p>
            <a:pPr lvl="1"/>
            <a:r>
              <a:rPr lang="en-US" dirty="0" smtClean="0"/>
              <a:t>E.g. Klein four-group V</a:t>
            </a:r>
            <a:r>
              <a:rPr lang="en-US" baseline="-25000" dirty="0" smtClean="0"/>
              <a:t>4 </a:t>
            </a:r>
            <a:r>
              <a:rPr lang="en-US" dirty="0" smtClean="0"/>
              <a:t>can be generated by any of these two-element sets: {a, b}, {a,</a:t>
            </a:r>
            <a:r>
              <a:rPr lang="en-US" dirty="0"/>
              <a:t> </a:t>
            </a:r>
            <a:r>
              <a:rPr lang="en-US" dirty="0" smtClean="0"/>
              <a:t>c}, or {b, c}</a:t>
            </a:r>
            <a:endParaRPr lang="en-US" dirty="0"/>
          </a:p>
        </p:txBody>
      </p:sp>
    </p:spTree>
    <p:extLst>
      <p:ext uri="{BB962C8B-B14F-4D97-AF65-F5344CB8AC3E}">
        <p14:creationId xmlns:p14="http://schemas.microsoft.com/office/powerpoint/2010/main" val="2632885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35058"/>
            <a:ext cx="8229600" cy="5841942"/>
          </a:xfrm>
        </p:spPr>
        <p:txBody>
          <a:bodyPr>
            <a:normAutofit lnSpcReduction="10000"/>
          </a:bodyPr>
          <a:lstStyle/>
          <a:p>
            <a:r>
              <a:rPr lang="en-US" dirty="0" err="1" smtClean="0">
                <a:solidFill>
                  <a:srgbClr val="FF0000"/>
                </a:solidFill>
              </a:rPr>
              <a:t>Langrange’s</a:t>
            </a:r>
            <a:r>
              <a:rPr lang="en-US" dirty="0" smtClean="0">
                <a:solidFill>
                  <a:srgbClr val="FF0000"/>
                </a:solidFill>
              </a:rPr>
              <a:t> theorem</a:t>
            </a:r>
            <a:r>
              <a:rPr lang="en-US" dirty="0" smtClean="0"/>
              <a:t>: a group’s order is dividable by the its subgroups’ order.</a:t>
            </a:r>
          </a:p>
          <a:p>
            <a:pPr lvl="1"/>
            <a:r>
              <a:rPr lang="en-US" dirty="0" smtClean="0"/>
              <a:t>E.g. group V</a:t>
            </a:r>
            <a:r>
              <a:rPr lang="en-US" baseline="-25000" dirty="0" smtClean="0"/>
              <a:t>4 </a:t>
            </a:r>
            <a:r>
              <a:rPr lang="en-US" dirty="0" smtClean="0"/>
              <a:t>has order 4, and all of its subgroups: {e}, {e, a}, {e, b}, {e, c}, V</a:t>
            </a:r>
            <a:r>
              <a:rPr lang="en-US" baseline="-25000" dirty="0" smtClean="0"/>
              <a:t>4</a:t>
            </a:r>
            <a:r>
              <a:rPr lang="en-US" dirty="0" smtClean="0"/>
              <a:t> itself have order 1, 2, 4, which all divide 4;</a:t>
            </a:r>
          </a:p>
          <a:p>
            <a:pPr lvl="1"/>
            <a:r>
              <a:rPr lang="en-US" dirty="0" smtClean="0"/>
              <a:t>E.g. </a:t>
            </a:r>
            <a:r>
              <a:rPr lang="en-US" dirty="0"/>
              <a:t>(Z</a:t>
            </a:r>
            <a:r>
              <a:rPr lang="en-US" baseline="-25000" dirty="0"/>
              <a:t>6</a:t>
            </a:r>
            <a:r>
              <a:rPr lang="en-US" dirty="0"/>
              <a:t>, ⨁</a:t>
            </a:r>
            <a:r>
              <a:rPr lang="en-US" dirty="0" smtClean="0"/>
              <a:t>) has order 6, all subgroups: {0}, {0, 3}, {0, 2, 4}, and </a:t>
            </a:r>
            <a:r>
              <a:rPr lang="en-US" dirty="0"/>
              <a:t>(Z</a:t>
            </a:r>
            <a:r>
              <a:rPr lang="en-US" baseline="-25000" dirty="0"/>
              <a:t>6</a:t>
            </a:r>
            <a:r>
              <a:rPr lang="en-US" dirty="0"/>
              <a:t>, ⨁</a:t>
            </a:r>
            <a:r>
              <a:rPr lang="en-US" dirty="0" smtClean="0"/>
              <a:t>) itself have order 1, 2, 3, 6, which all divide 6;</a:t>
            </a:r>
          </a:p>
          <a:p>
            <a:pPr lvl="1"/>
            <a:r>
              <a:rPr lang="en-US" dirty="0" smtClean="0"/>
              <a:t>E.g. S</a:t>
            </a:r>
            <a:r>
              <a:rPr lang="en-US" baseline="-25000" dirty="0" smtClean="0"/>
              <a:t>3</a:t>
            </a:r>
            <a:r>
              <a:rPr lang="en-US" dirty="0" smtClean="0"/>
              <a:t> has order 6, all subgroups: {e}, {e, (1,2)}, {e, (1,3)}, {e, (2,3)}, {e, (1,2,3), (1,3,2)}, S</a:t>
            </a:r>
            <a:r>
              <a:rPr lang="en-US" baseline="-25000" dirty="0" smtClean="0"/>
              <a:t>3</a:t>
            </a:r>
            <a:r>
              <a:rPr lang="en-US" dirty="0" smtClean="0"/>
              <a:t> itself have order 1,2,3,6 dividing 6.</a:t>
            </a:r>
            <a:endParaRPr lang="en-US" baseline="-25000" dirty="0"/>
          </a:p>
          <a:p>
            <a:r>
              <a:rPr lang="en-US" dirty="0" smtClean="0"/>
              <a:t>Theorem of existence: a </a:t>
            </a:r>
            <a:r>
              <a:rPr lang="en-US" dirty="0" smtClean="0">
                <a:solidFill>
                  <a:srgbClr val="0000FF"/>
                </a:solidFill>
              </a:rPr>
              <a:t>finite </a:t>
            </a:r>
            <a:r>
              <a:rPr lang="en-US" dirty="0" err="1" smtClean="0">
                <a:solidFill>
                  <a:srgbClr val="0000FF"/>
                </a:solidFill>
              </a:rPr>
              <a:t>Abelian</a:t>
            </a:r>
            <a:r>
              <a:rPr lang="en-US" dirty="0" smtClean="0">
                <a:solidFill>
                  <a:srgbClr val="0000FF"/>
                </a:solidFill>
              </a:rPr>
              <a:t> group</a:t>
            </a:r>
            <a:r>
              <a:rPr lang="en-US" dirty="0" smtClean="0"/>
              <a:t> with order n has at least one subgroup for each (positive) divisor of n.</a:t>
            </a:r>
          </a:p>
          <a:p>
            <a:r>
              <a:rPr lang="en-US" dirty="0" smtClean="0"/>
              <a:t>Theorem of unique: a </a:t>
            </a:r>
            <a:r>
              <a:rPr lang="en-US" dirty="0" smtClean="0">
                <a:solidFill>
                  <a:srgbClr val="0000FF"/>
                </a:solidFill>
              </a:rPr>
              <a:t>finite cyclic group</a:t>
            </a:r>
            <a:r>
              <a:rPr lang="en-US" dirty="0" smtClean="0"/>
              <a:t> with order n has exact one subgroup for each divisor of n.</a:t>
            </a:r>
          </a:p>
          <a:p>
            <a:r>
              <a:rPr lang="en-US" dirty="0" smtClean="0"/>
              <a:t>Cauchy’s theorem: a </a:t>
            </a:r>
            <a:r>
              <a:rPr lang="en-US" dirty="0" smtClean="0">
                <a:solidFill>
                  <a:srgbClr val="0000FF"/>
                </a:solidFill>
              </a:rPr>
              <a:t>finite group </a:t>
            </a:r>
            <a:r>
              <a:rPr lang="en-US" dirty="0" smtClean="0"/>
              <a:t>with </a:t>
            </a:r>
            <a:r>
              <a:rPr lang="en-US" dirty="0"/>
              <a:t>order n</a:t>
            </a:r>
            <a:r>
              <a:rPr lang="en-US" dirty="0" smtClean="0"/>
              <a:t> has at least one subgroup of order p, which is a prime that divides n.</a:t>
            </a:r>
          </a:p>
          <a:p>
            <a:r>
              <a:rPr lang="en-US" dirty="0" err="1" smtClean="0"/>
              <a:t>Sylow’s</a:t>
            </a:r>
            <a:r>
              <a:rPr lang="en-US" dirty="0" smtClean="0"/>
              <a:t> first theorem: for a </a:t>
            </a:r>
            <a:r>
              <a:rPr lang="en-US" dirty="0" smtClean="0">
                <a:solidFill>
                  <a:srgbClr val="0000FF"/>
                </a:solidFill>
              </a:rPr>
              <a:t>finite group</a:t>
            </a:r>
            <a:r>
              <a:rPr lang="en-US" dirty="0" smtClean="0"/>
              <a:t> with order n=</a:t>
            </a:r>
            <a:r>
              <a:rPr lang="en-US" dirty="0" err="1" smtClean="0"/>
              <a:t>p</a:t>
            </a:r>
            <a:r>
              <a:rPr lang="en-US" baseline="30000" dirty="0" err="1" smtClean="0"/>
              <a:t>k</a:t>
            </a:r>
            <a:r>
              <a:rPr lang="en-US" dirty="0" err="1" smtClean="0"/>
              <a:t>m</a:t>
            </a:r>
            <a:r>
              <a:rPr lang="en-US" dirty="0" smtClean="0"/>
              <a:t>, where p is a prime that does not divide m, it has at least one subgroup of order p</a:t>
            </a:r>
            <a:r>
              <a:rPr lang="en-US" baseline="30000" dirty="0" smtClean="0"/>
              <a:t>i</a:t>
            </a:r>
            <a:r>
              <a:rPr lang="en-US" dirty="0" smtClean="0"/>
              <a:t> for every integer </a:t>
            </a:r>
            <a:r>
              <a:rPr lang="en-US" dirty="0" err="1" smtClean="0"/>
              <a:t>i</a:t>
            </a:r>
            <a:r>
              <a:rPr lang="en-US" dirty="0" smtClean="0"/>
              <a:t> from 0 to k.</a:t>
            </a:r>
            <a:endParaRPr lang="en-US" dirty="0"/>
          </a:p>
        </p:txBody>
      </p:sp>
    </p:spTree>
    <p:extLst>
      <p:ext uri="{BB962C8B-B14F-4D97-AF65-F5344CB8AC3E}">
        <p14:creationId xmlns:p14="http://schemas.microsoft.com/office/powerpoint/2010/main" val="2544741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a:t>
            </a:r>
            <a:endParaRPr lang="en-US" dirty="0"/>
          </a:p>
        </p:txBody>
      </p:sp>
      <p:sp>
        <p:nvSpPr>
          <p:cNvPr id="3" name="Content Placeholder 2"/>
          <p:cNvSpPr>
            <a:spLocks noGrp="1"/>
          </p:cNvSpPr>
          <p:nvPr>
            <p:ph idx="1"/>
          </p:nvPr>
        </p:nvSpPr>
        <p:spPr/>
        <p:txBody>
          <a:bodyPr/>
          <a:lstStyle/>
          <a:p>
            <a:r>
              <a:rPr lang="en-US" dirty="0" smtClean="0"/>
              <a:t>Two groups are </a:t>
            </a:r>
            <a:r>
              <a:rPr lang="en-US" dirty="0"/>
              <a:t>isomorphism (G1 </a:t>
            </a:r>
            <a:r>
              <a:rPr lang="en-US" dirty="0" smtClean="0">
                <a:latin typeface="ＭＳ ゴシック"/>
                <a:ea typeface="ＭＳ ゴシック"/>
                <a:cs typeface="ＭＳ ゴシック"/>
              </a:rPr>
              <a:t>≅</a:t>
            </a:r>
            <a:r>
              <a:rPr lang="en-US" dirty="0" smtClean="0"/>
              <a:t> </a:t>
            </a:r>
            <a:r>
              <a:rPr lang="en-US" dirty="0"/>
              <a:t>G2) </a:t>
            </a:r>
            <a:r>
              <a:rPr lang="en-US" dirty="0" smtClean="0"/>
              <a:t>if they are structurally identical: there exists a full </a:t>
            </a:r>
            <a:r>
              <a:rPr lang="en-US" dirty="0" err="1" smtClean="0"/>
              <a:t>bijective</a:t>
            </a:r>
            <a:r>
              <a:rPr lang="en-US" dirty="0" smtClean="0"/>
              <a:t> mapping between G</a:t>
            </a:r>
            <a:r>
              <a:rPr lang="en-US" baseline="-25000" dirty="0" smtClean="0"/>
              <a:t>1</a:t>
            </a:r>
            <a:r>
              <a:rPr lang="en-US" dirty="0" smtClean="0"/>
              <a:t> and G</a:t>
            </a:r>
            <a:r>
              <a:rPr lang="en-US" baseline="-25000" dirty="0" smtClean="0"/>
              <a:t>2</a:t>
            </a:r>
            <a:r>
              <a:rPr lang="en-US" dirty="0" smtClean="0"/>
              <a:t> which maintains the operations.</a:t>
            </a:r>
          </a:p>
          <a:p>
            <a:pPr lvl="1"/>
            <a:r>
              <a:rPr lang="en-US" dirty="0" smtClean="0"/>
              <a:t>E.g. (Z</a:t>
            </a:r>
            <a:r>
              <a:rPr lang="en-US" baseline="-25000" dirty="0" smtClean="0"/>
              <a:t>4</a:t>
            </a:r>
            <a:r>
              <a:rPr lang="en-US" dirty="0" smtClean="0"/>
              <a:t>, </a:t>
            </a:r>
            <a:r>
              <a:rPr lang="en-US" dirty="0"/>
              <a:t>⨁</a:t>
            </a:r>
            <a:r>
              <a:rPr lang="en-US" dirty="0" smtClean="0"/>
              <a:t>), (Z*</a:t>
            </a:r>
            <a:r>
              <a:rPr lang="en-US" baseline="-25000" dirty="0" smtClean="0"/>
              <a:t>5</a:t>
            </a:r>
            <a:r>
              <a:rPr lang="en-US" dirty="0" smtClean="0"/>
              <a:t>, ⨂), and V</a:t>
            </a:r>
            <a:r>
              <a:rPr lang="en-US" baseline="-25000" dirty="0" smtClean="0"/>
              <a:t>4</a:t>
            </a:r>
            <a:r>
              <a:rPr lang="en-US" dirty="0" smtClean="0"/>
              <a:t> are </a:t>
            </a:r>
            <a:r>
              <a:rPr lang="en-US" dirty="0" err="1" smtClean="0"/>
              <a:t>nonisomorphic</a:t>
            </a:r>
            <a:r>
              <a:rPr lang="en-US" dirty="0" smtClean="0"/>
              <a:t> for each pair;</a:t>
            </a:r>
          </a:p>
          <a:p>
            <a:pPr lvl="1"/>
            <a:r>
              <a:rPr lang="en-US" dirty="0" smtClean="0"/>
              <a:t>E.g. (Z</a:t>
            </a:r>
            <a:r>
              <a:rPr lang="en-US" baseline="-25000" dirty="0" smtClean="0"/>
              <a:t>6</a:t>
            </a:r>
            <a:r>
              <a:rPr lang="en-US" dirty="0" smtClean="0"/>
              <a:t>, </a:t>
            </a:r>
            <a:r>
              <a:rPr lang="en-US" dirty="0"/>
              <a:t>⨁</a:t>
            </a:r>
            <a:r>
              <a:rPr lang="en-US" dirty="0" smtClean="0"/>
              <a:t>) and S</a:t>
            </a:r>
            <a:r>
              <a:rPr lang="en-US" baseline="-25000" dirty="0" smtClean="0"/>
              <a:t>3</a:t>
            </a:r>
            <a:r>
              <a:rPr lang="en-US" dirty="0" smtClean="0"/>
              <a:t> are </a:t>
            </a:r>
            <a:r>
              <a:rPr lang="en-US" dirty="0" err="1" smtClean="0"/>
              <a:t>nonisomorphic</a:t>
            </a:r>
            <a:endParaRPr lang="en-US" dirty="0" smtClean="0"/>
          </a:p>
          <a:p>
            <a:pPr lvl="1"/>
            <a:r>
              <a:rPr lang="en-US" dirty="0" smtClean="0"/>
              <a:t>E.g. U</a:t>
            </a:r>
            <a:r>
              <a:rPr lang="en-US" baseline="-25000" dirty="0" smtClean="0"/>
              <a:t>3</a:t>
            </a:r>
            <a:r>
              <a:rPr lang="en-US" dirty="0" smtClean="0"/>
              <a:t> and </a:t>
            </a:r>
            <a:r>
              <a:rPr lang="en-US" dirty="0"/>
              <a:t>(</a:t>
            </a:r>
            <a:r>
              <a:rPr lang="en-US" dirty="0" smtClean="0"/>
              <a:t>Z</a:t>
            </a:r>
            <a:r>
              <a:rPr lang="en-US" baseline="-25000" dirty="0" smtClean="0"/>
              <a:t>3</a:t>
            </a:r>
            <a:r>
              <a:rPr lang="en-US" dirty="0" smtClean="0"/>
              <a:t>, </a:t>
            </a:r>
            <a:r>
              <a:rPr lang="en-US" dirty="0"/>
              <a:t>⨁</a:t>
            </a:r>
            <a:r>
              <a:rPr lang="en-US" dirty="0" smtClean="0"/>
              <a:t>) are isomorphic</a:t>
            </a:r>
          </a:p>
          <a:p>
            <a:pPr lvl="1"/>
            <a:r>
              <a:rPr lang="en-US" dirty="0" smtClean="0"/>
              <a:t>E.g. V4 is isomorphic to M, which is a subgroup of (M</a:t>
            </a:r>
            <a:r>
              <a:rPr lang="en-US" baseline="-25000" dirty="0" smtClean="0"/>
              <a:t>2</a:t>
            </a:r>
            <a:r>
              <a:rPr lang="en-US" dirty="0" smtClean="0"/>
              <a:t>(Z), </a:t>
            </a:r>
            <a:r>
              <a:rPr lang="en-US" dirty="0"/>
              <a:t>×</a:t>
            </a:r>
            <a:r>
              <a:rPr lang="en-US" dirty="0" smtClean="0"/>
              <a:t>) that is consists of four matrices: </a:t>
            </a:r>
            <a:endParaRPr lang="en-US" dirty="0"/>
          </a:p>
        </p:txBody>
      </p:sp>
      <p:pic>
        <p:nvPicPr>
          <p:cNvPr id="4" name="Picture 3"/>
          <p:cNvPicPr>
            <a:picLocks noChangeAspect="1"/>
          </p:cNvPicPr>
          <p:nvPr/>
        </p:nvPicPr>
        <p:blipFill rotWithShape="1">
          <a:blip r:embed="rId2"/>
          <a:srcRect r="58047"/>
          <a:stretch/>
        </p:blipFill>
        <p:spPr>
          <a:xfrm>
            <a:off x="958759" y="4633499"/>
            <a:ext cx="2888726" cy="819551"/>
          </a:xfrm>
          <a:prstGeom prst="rect">
            <a:avLst/>
          </a:prstGeom>
        </p:spPr>
      </p:pic>
      <p:pic>
        <p:nvPicPr>
          <p:cNvPr id="5" name="Picture 4"/>
          <p:cNvPicPr>
            <a:picLocks noChangeAspect="1"/>
          </p:cNvPicPr>
          <p:nvPr/>
        </p:nvPicPr>
        <p:blipFill>
          <a:blip r:embed="rId3"/>
          <a:stretch>
            <a:fillRect/>
          </a:stretch>
        </p:blipFill>
        <p:spPr>
          <a:xfrm>
            <a:off x="5449205" y="4350542"/>
            <a:ext cx="3150505" cy="2252875"/>
          </a:xfrm>
          <a:prstGeom prst="rect">
            <a:avLst/>
          </a:prstGeom>
        </p:spPr>
      </p:pic>
      <p:pic>
        <p:nvPicPr>
          <p:cNvPr id="6" name="Picture 5"/>
          <p:cNvPicPr>
            <a:picLocks noChangeAspect="1"/>
          </p:cNvPicPr>
          <p:nvPr/>
        </p:nvPicPr>
        <p:blipFill rotWithShape="1">
          <a:blip r:embed="rId2"/>
          <a:srcRect l="43175"/>
          <a:stretch/>
        </p:blipFill>
        <p:spPr>
          <a:xfrm>
            <a:off x="722180" y="5605450"/>
            <a:ext cx="3912724" cy="819551"/>
          </a:xfrm>
          <a:prstGeom prst="rect">
            <a:avLst/>
          </a:prstGeom>
        </p:spPr>
      </p:pic>
    </p:spTree>
    <p:extLst>
      <p:ext uri="{BB962C8B-B14F-4D97-AF65-F5344CB8AC3E}">
        <p14:creationId xmlns:p14="http://schemas.microsoft.com/office/powerpoint/2010/main" val="1929920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finite </a:t>
            </a:r>
            <a:r>
              <a:rPr lang="en-US" dirty="0" err="1"/>
              <a:t>A</a:t>
            </a:r>
            <a:r>
              <a:rPr lang="en-US" dirty="0" err="1" smtClean="0"/>
              <a:t>belian</a:t>
            </a:r>
            <a:r>
              <a:rPr lang="en-US" dirty="0" smtClean="0"/>
              <a:t> groups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two groups (G</a:t>
            </a:r>
            <a:r>
              <a:rPr lang="en-US" baseline="-25000" dirty="0" smtClean="0"/>
              <a:t>1</a:t>
            </a:r>
            <a:r>
              <a:rPr lang="en-US" dirty="0" smtClean="0"/>
              <a:t>, *</a:t>
            </a:r>
            <a:r>
              <a:rPr lang="en-US" baseline="-25000" dirty="0" smtClean="0"/>
              <a:t>1</a:t>
            </a:r>
            <a:r>
              <a:rPr lang="en-US" dirty="0" smtClean="0"/>
              <a:t>) and (G</a:t>
            </a:r>
            <a:r>
              <a:rPr lang="en-US" baseline="-25000" dirty="0" smtClean="0"/>
              <a:t>2</a:t>
            </a:r>
            <a:r>
              <a:rPr lang="en-US" dirty="0" smtClean="0"/>
              <a:t>, *</a:t>
            </a:r>
            <a:r>
              <a:rPr lang="en-US" baseline="-25000" dirty="0" smtClean="0"/>
              <a:t>2</a:t>
            </a:r>
            <a:r>
              <a:rPr lang="en-US" dirty="0" smtClean="0"/>
              <a:t>), the </a:t>
            </a:r>
            <a:r>
              <a:rPr lang="en-US" dirty="0" smtClean="0">
                <a:solidFill>
                  <a:srgbClr val="0000FF"/>
                </a:solidFill>
              </a:rPr>
              <a:t>direct product</a:t>
            </a:r>
            <a:r>
              <a:rPr lang="en-US" dirty="0" smtClean="0"/>
              <a:t> of them (G</a:t>
            </a:r>
            <a:r>
              <a:rPr lang="en-US" baseline="-25000" dirty="0" smtClean="0"/>
              <a:t>1</a:t>
            </a:r>
            <a:r>
              <a:rPr lang="en-US" dirty="0" smtClean="0"/>
              <a:t>×G</a:t>
            </a:r>
            <a:r>
              <a:rPr lang="en-US" baseline="-25000" dirty="0" smtClean="0"/>
              <a:t>2</a:t>
            </a:r>
            <a:r>
              <a:rPr lang="en-US" dirty="0" smtClean="0"/>
              <a:t>, *) is also a group, where:</a:t>
            </a:r>
          </a:p>
          <a:p>
            <a:pPr marL="0" indent="0">
              <a:buNone/>
            </a:pPr>
            <a:r>
              <a:rPr lang="en-US" dirty="0" smtClean="0"/>
              <a:t>		   G</a:t>
            </a:r>
            <a:r>
              <a:rPr lang="en-US" baseline="-25000" dirty="0" smtClean="0"/>
              <a:t>1</a:t>
            </a:r>
            <a:r>
              <a:rPr lang="en-US" dirty="0"/>
              <a:t>×</a:t>
            </a:r>
            <a:r>
              <a:rPr lang="en-US" dirty="0" smtClean="0"/>
              <a:t>G</a:t>
            </a:r>
            <a:r>
              <a:rPr lang="en-US" baseline="-25000" dirty="0" smtClean="0"/>
              <a:t>2</a:t>
            </a:r>
            <a:r>
              <a:rPr lang="en-US" dirty="0" smtClean="0"/>
              <a:t> = {(a, b): a∊G</a:t>
            </a:r>
            <a:r>
              <a:rPr lang="en-US" baseline="-25000" dirty="0" smtClean="0"/>
              <a:t>1</a:t>
            </a:r>
            <a:r>
              <a:rPr lang="en-US" dirty="0" smtClean="0"/>
              <a:t>, b∊G</a:t>
            </a:r>
            <a:r>
              <a:rPr lang="en-US" baseline="-25000" dirty="0" smtClean="0"/>
              <a:t>2</a:t>
            </a:r>
            <a:r>
              <a:rPr lang="en-US" dirty="0" smtClean="0"/>
              <a:t>}</a:t>
            </a:r>
          </a:p>
          <a:p>
            <a:pPr marL="0" indent="0">
              <a:buNone/>
            </a:pPr>
            <a:r>
              <a:rPr lang="en-US" dirty="0"/>
              <a:t>	</a:t>
            </a:r>
            <a:r>
              <a:rPr lang="en-US" dirty="0" smtClean="0"/>
              <a:t>	(x</a:t>
            </a:r>
            <a:r>
              <a:rPr lang="en-US" baseline="-25000" dirty="0" smtClean="0"/>
              <a:t>1</a:t>
            </a:r>
            <a:r>
              <a:rPr lang="en-US" dirty="0" smtClean="0"/>
              <a:t>, x</a:t>
            </a:r>
            <a:r>
              <a:rPr lang="en-US" baseline="-25000" dirty="0" smtClean="0"/>
              <a:t>2</a:t>
            </a:r>
            <a:r>
              <a:rPr lang="en-US" dirty="0" smtClean="0"/>
              <a:t>) * (y</a:t>
            </a:r>
            <a:r>
              <a:rPr lang="en-US" baseline="-25000" dirty="0" smtClean="0"/>
              <a:t>1</a:t>
            </a:r>
            <a:r>
              <a:rPr lang="en-US" dirty="0" smtClean="0"/>
              <a:t>, y</a:t>
            </a:r>
            <a:r>
              <a:rPr lang="en-US" baseline="-25000" dirty="0" smtClean="0"/>
              <a:t>2</a:t>
            </a:r>
            <a:r>
              <a:rPr lang="en-US" dirty="0" smtClean="0"/>
              <a:t>) = (x</a:t>
            </a:r>
            <a:r>
              <a:rPr lang="en-US" baseline="-25000" dirty="0" smtClean="0"/>
              <a:t>1</a:t>
            </a:r>
            <a:r>
              <a:rPr lang="en-US" dirty="0" smtClean="0"/>
              <a:t>*</a:t>
            </a:r>
            <a:r>
              <a:rPr lang="en-US" baseline="-25000" dirty="0" smtClean="0"/>
              <a:t>1</a:t>
            </a:r>
            <a:r>
              <a:rPr lang="en-US" dirty="0" smtClean="0"/>
              <a:t>y</a:t>
            </a:r>
            <a:r>
              <a:rPr lang="en-US" baseline="-25000" dirty="0" smtClean="0"/>
              <a:t>1</a:t>
            </a:r>
            <a:r>
              <a:rPr lang="en-US" dirty="0" smtClean="0"/>
              <a:t>, x</a:t>
            </a:r>
            <a:r>
              <a:rPr lang="en-US" baseline="-25000" dirty="0" smtClean="0"/>
              <a:t>2</a:t>
            </a:r>
            <a:r>
              <a:rPr lang="en-US" dirty="0" smtClean="0"/>
              <a:t>*</a:t>
            </a:r>
            <a:r>
              <a:rPr lang="en-US" baseline="-25000" dirty="0" smtClean="0"/>
              <a:t>2</a:t>
            </a:r>
            <a:r>
              <a:rPr lang="en-US" dirty="0" smtClean="0"/>
              <a:t>y</a:t>
            </a:r>
            <a:r>
              <a:rPr lang="en-US" baseline="-25000" dirty="0" smtClean="0"/>
              <a:t>2</a:t>
            </a:r>
            <a:r>
              <a:rPr lang="en-US" dirty="0" smtClean="0"/>
              <a:t>)</a:t>
            </a:r>
            <a:endParaRPr lang="en-US" dirty="0"/>
          </a:p>
          <a:p>
            <a:r>
              <a:rPr lang="en-US" dirty="0" smtClean="0"/>
              <a:t>If G</a:t>
            </a:r>
            <a:r>
              <a:rPr lang="en-US" baseline="-25000" dirty="0" smtClean="0"/>
              <a:t>1</a:t>
            </a:r>
            <a:r>
              <a:rPr lang="en-US" dirty="0" smtClean="0"/>
              <a:t> and G</a:t>
            </a:r>
            <a:r>
              <a:rPr lang="en-US" baseline="-25000" dirty="0" smtClean="0"/>
              <a:t>2</a:t>
            </a:r>
            <a:r>
              <a:rPr lang="en-US" dirty="0" smtClean="0"/>
              <a:t> are finite groups, and their orders are m and n, then G</a:t>
            </a:r>
            <a:r>
              <a:rPr lang="en-US" baseline="-25000" dirty="0" smtClean="0"/>
              <a:t>1</a:t>
            </a:r>
            <a:r>
              <a:rPr lang="en-US" dirty="0" smtClean="0"/>
              <a:t>×G</a:t>
            </a:r>
            <a:r>
              <a:rPr lang="en-US" baseline="-25000" dirty="0" smtClean="0"/>
              <a:t>2</a:t>
            </a:r>
            <a:r>
              <a:rPr lang="en-US" dirty="0" smtClean="0"/>
              <a:t> has order </a:t>
            </a:r>
            <a:r>
              <a:rPr lang="en-US" dirty="0" err="1" smtClean="0"/>
              <a:t>mn</a:t>
            </a:r>
            <a:r>
              <a:rPr lang="en-US" dirty="0" smtClean="0"/>
              <a:t>.</a:t>
            </a:r>
          </a:p>
          <a:p>
            <a:r>
              <a:rPr lang="en-US" dirty="0" smtClean="0"/>
              <a:t>If G</a:t>
            </a:r>
            <a:r>
              <a:rPr lang="en-US" baseline="-25000" dirty="0" smtClean="0"/>
              <a:t>1</a:t>
            </a:r>
            <a:r>
              <a:rPr lang="en-US" dirty="0" smtClean="0"/>
              <a:t> and G</a:t>
            </a:r>
            <a:r>
              <a:rPr lang="en-US" baseline="-25000" dirty="0" smtClean="0"/>
              <a:t>2</a:t>
            </a:r>
            <a:r>
              <a:rPr lang="en-US" dirty="0" smtClean="0"/>
              <a:t> are both </a:t>
            </a:r>
            <a:r>
              <a:rPr lang="en-US" dirty="0" err="1" smtClean="0"/>
              <a:t>Abelian</a:t>
            </a:r>
            <a:r>
              <a:rPr lang="en-US" dirty="0" smtClean="0"/>
              <a:t>, then the resulting (</a:t>
            </a:r>
            <a:r>
              <a:rPr lang="en-US" dirty="0" err="1" smtClean="0"/>
              <a:t>Abelian</a:t>
            </a:r>
            <a:r>
              <a:rPr lang="en-US" dirty="0" smtClean="0"/>
              <a:t>) group is called the </a:t>
            </a:r>
            <a:r>
              <a:rPr lang="en-US" dirty="0" smtClean="0">
                <a:solidFill>
                  <a:srgbClr val="0000FF"/>
                </a:solidFill>
              </a:rPr>
              <a:t>direct sum</a:t>
            </a:r>
            <a:r>
              <a:rPr lang="en-US" dirty="0" smtClean="0"/>
              <a:t> of G</a:t>
            </a:r>
            <a:r>
              <a:rPr lang="en-US" baseline="-25000" dirty="0" smtClean="0"/>
              <a:t>1</a:t>
            </a:r>
            <a:r>
              <a:rPr lang="en-US" dirty="0" smtClean="0"/>
              <a:t> and G</a:t>
            </a:r>
            <a:r>
              <a:rPr lang="en-US" baseline="-25000" dirty="0" smtClean="0"/>
              <a:t>2</a:t>
            </a:r>
            <a:r>
              <a:rPr lang="en-US" dirty="0" smtClean="0"/>
              <a:t>, written as G</a:t>
            </a:r>
            <a:r>
              <a:rPr lang="en-US" baseline="-25000" dirty="0" smtClean="0"/>
              <a:t>1</a:t>
            </a:r>
            <a:r>
              <a:rPr lang="en-US" dirty="0" smtClean="0"/>
              <a:t>⨁G</a:t>
            </a:r>
            <a:r>
              <a:rPr lang="en-US" baseline="-25000" dirty="0" smtClean="0"/>
              <a:t>2</a:t>
            </a:r>
            <a:r>
              <a:rPr lang="en-US" dirty="0" smtClean="0"/>
              <a:t>.</a:t>
            </a:r>
          </a:p>
          <a:p>
            <a:r>
              <a:rPr lang="en-US" dirty="0" smtClean="0"/>
              <a:t> Theorem: if </a:t>
            </a:r>
            <a:r>
              <a:rPr lang="en-US" dirty="0" err="1" smtClean="0"/>
              <a:t>gcd</a:t>
            </a:r>
            <a:r>
              <a:rPr lang="en-US" dirty="0" smtClean="0"/>
              <a:t>(</a:t>
            </a:r>
            <a:r>
              <a:rPr lang="en-US" dirty="0" err="1" smtClean="0"/>
              <a:t>m,n</a:t>
            </a:r>
            <a:r>
              <a:rPr lang="en-US" dirty="0" smtClean="0"/>
              <a:t>)=1, then </a:t>
            </a:r>
            <a:r>
              <a:rPr lang="en-US" dirty="0" err="1" smtClean="0"/>
              <a:t>Z</a:t>
            </a:r>
            <a:r>
              <a:rPr lang="en-US" baseline="-25000" dirty="0" err="1" smtClean="0"/>
              <a:t>m</a:t>
            </a:r>
            <a:r>
              <a:rPr lang="en-US" dirty="0" err="1" smtClean="0"/>
              <a:t>⨁Z</a:t>
            </a:r>
            <a:r>
              <a:rPr lang="en-US" baseline="-25000" dirty="0" err="1" smtClean="0"/>
              <a:t>n</a:t>
            </a:r>
            <a:r>
              <a:rPr lang="en-US" dirty="0" smtClean="0"/>
              <a:t> is cyclic and isomorphic to </a:t>
            </a:r>
            <a:r>
              <a:rPr lang="en-US" dirty="0" err="1" smtClean="0"/>
              <a:t>Z</a:t>
            </a:r>
            <a:r>
              <a:rPr lang="en-US" baseline="-25000" dirty="0" err="1" smtClean="0"/>
              <a:t>mn</a:t>
            </a:r>
            <a:r>
              <a:rPr lang="en-US" dirty="0" smtClean="0"/>
              <a:t>.</a:t>
            </a:r>
          </a:p>
          <a:p>
            <a:pPr lvl="1"/>
            <a:r>
              <a:rPr lang="en-US" dirty="0" smtClean="0"/>
              <a:t>E.g. Z</a:t>
            </a:r>
            <a:r>
              <a:rPr lang="en-US" baseline="-25000" dirty="0" smtClean="0"/>
              <a:t>2</a:t>
            </a:r>
            <a:r>
              <a:rPr lang="en-US" dirty="0" smtClean="0"/>
              <a:t>⨁Z</a:t>
            </a:r>
            <a:r>
              <a:rPr lang="en-US" baseline="-25000" dirty="0" smtClean="0"/>
              <a:t>4</a:t>
            </a:r>
            <a:r>
              <a:rPr lang="en-US" dirty="0" smtClean="0"/>
              <a:t> is not cyclic, but Z</a:t>
            </a:r>
            <a:r>
              <a:rPr lang="en-US" baseline="-25000" dirty="0" smtClean="0"/>
              <a:t>2</a:t>
            </a:r>
            <a:r>
              <a:rPr lang="en-US" dirty="0" smtClean="0"/>
              <a:t>⨁Z</a:t>
            </a:r>
            <a:r>
              <a:rPr lang="en-US" baseline="-25000" dirty="0" smtClean="0"/>
              <a:t>3</a:t>
            </a:r>
            <a:r>
              <a:rPr lang="en-US" dirty="0" smtClean="0"/>
              <a:t> is cyclic and Z</a:t>
            </a:r>
            <a:r>
              <a:rPr lang="en-US" baseline="-25000" dirty="0" smtClean="0"/>
              <a:t>2</a:t>
            </a:r>
            <a:r>
              <a:rPr lang="en-US" dirty="0" smtClean="0"/>
              <a:t>⨁Z</a:t>
            </a:r>
            <a:r>
              <a:rPr lang="en-US" baseline="-25000" dirty="0" smtClean="0"/>
              <a:t>3</a:t>
            </a:r>
            <a:r>
              <a:rPr lang="en-US" dirty="0" smtClean="0">
                <a:latin typeface="ＭＳ ゴシック"/>
                <a:ea typeface="ＭＳ ゴシック"/>
                <a:cs typeface="ＭＳ ゴシック"/>
              </a:rPr>
              <a:t>≅</a:t>
            </a:r>
            <a:r>
              <a:rPr lang="en-US" dirty="0" smtClean="0"/>
              <a:t>Z</a:t>
            </a:r>
            <a:r>
              <a:rPr lang="en-US" baseline="-25000" dirty="0" smtClean="0"/>
              <a:t>6</a:t>
            </a:r>
            <a:endParaRPr lang="en-US" dirty="0" smtClean="0"/>
          </a:p>
          <a:p>
            <a:r>
              <a:rPr lang="en-US" dirty="0" smtClean="0"/>
              <a:t>Generalized theorem: Z</a:t>
            </a:r>
            <a:r>
              <a:rPr lang="en-US" baseline="-25000" dirty="0" smtClean="0"/>
              <a:t>m1</a:t>
            </a:r>
            <a:r>
              <a:rPr lang="en-US" dirty="0" smtClean="0"/>
              <a:t>⨁Z</a:t>
            </a:r>
            <a:r>
              <a:rPr lang="en-US" baseline="-25000" dirty="0" smtClean="0"/>
              <a:t>m2</a:t>
            </a:r>
            <a:r>
              <a:rPr lang="en-US" dirty="0" smtClean="0"/>
              <a:t>⨁ </a:t>
            </a:r>
            <a:r>
              <a:rPr lang="mr-IN" dirty="0" smtClean="0"/>
              <a:t>…</a:t>
            </a:r>
            <a:r>
              <a:rPr lang="en-US" dirty="0" smtClean="0"/>
              <a:t> ⨁</a:t>
            </a:r>
            <a:r>
              <a:rPr lang="en-US" dirty="0" err="1" smtClean="0"/>
              <a:t>Z</a:t>
            </a:r>
            <a:r>
              <a:rPr lang="en-US" baseline="-25000" dirty="0" err="1" smtClean="0"/>
              <a:t>mk</a:t>
            </a:r>
            <a:r>
              <a:rPr lang="en-US" dirty="0"/>
              <a:t> </a:t>
            </a:r>
            <a:r>
              <a:rPr lang="en-US" dirty="0" smtClean="0"/>
              <a:t>is cyclic if and only if </a:t>
            </a:r>
            <a:r>
              <a:rPr lang="en-US" dirty="0" err="1" smtClean="0"/>
              <a:t>gcd</a:t>
            </a:r>
            <a:r>
              <a:rPr lang="en-US" dirty="0" smtClean="0"/>
              <a:t>(m</a:t>
            </a:r>
            <a:r>
              <a:rPr lang="en-US" baseline="-25000" dirty="0" smtClean="0"/>
              <a:t>i</a:t>
            </a:r>
            <a:r>
              <a:rPr lang="en-US" dirty="0" smtClean="0"/>
              <a:t>, </a:t>
            </a:r>
            <a:r>
              <a:rPr lang="en-US" dirty="0" err="1" smtClean="0"/>
              <a:t>m</a:t>
            </a:r>
            <a:r>
              <a:rPr lang="en-US" baseline="-25000" dirty="0" err="1" smtClean="0"/>
              <a:t>j</a:t>
            </a:r>
            <a:r>
              <a:rPr lang="en-US" dirty="0" smtClean="0"/>
              <a:t>)=1 for every distinct pair m</a:t>
            </a:r>
            <a:r>
              <a:rPr lang="en-US" baseline="-25000" dirty="0" smtClean="0"/>
              <a:t>i</a:t>
            </a:r>
            <a:r>
              <a:rPr lang="en-US" dirty="0" smtClean="0"/>
              <a:t> and </a:t>
            </a:r>
            <a:r>
              <a:rPr lang="en-US" dirty="0" err="1" smtClean="0"/>
              <a:t>m</a:t>
            </a:r>
            <a:r>
              <a:rPr lang="en-US" baseline="-25000" dirty="0" err="1" smtClean="0"/>
              <a:t>j</a:t>
            </a:r>
            <a:r>
              <a:rPr lang="en-US" dirty="0" smtClean="0"/>
              <a:t>, and </a:t>
            </a:r>
            <a:r>
              <a:rPr lang="en-US" dirty="0"/>
              <a:t>Z</a:t>
            </a:r>
            <a:r>
              <a:rPr lang="en-US" baseline="-25000" dirty="0"/>
              <a:t>m1</a:t>
            </a:r>
            <a:r>
              <a:rPr lang="en-US" dirty="0"/>
              <a:t>⨁Z</a:t>
            </a:r>
            <a:r>
              <a:rPr lang="en-US" baseline="-25000" dirty="0"/>
              <a:t>m2</a:t>
            </a:r>
            <a:r>
              <a:rPr lang="en-US" dirty="0"/>
              <a:t>⨁ </a:t>
            </a:r>
            <a:r>
              <a:rPr lang="mr-IN" dirty="0"/>
              <a:t>…</a:t>
            </a:r>
            <a:r>
              <a:rPr lang="en-US" dirty="0"/>
              <a:t> ⨁</a:t>
            </a:r>
            <a:r>
              <a:rPr lang="en-US" dirty="0" smtClean="0"/>
              <a:t>Z</a:t>
            </a:r>
            <a:r>
              <a:rPr lang="en-US" baseline="-25000" dirty="0" smtClean="0"/>
              <a:t>mk</a:t>
            </a:r>
            <a:r>
              <a:rPr lang="en-US" dirty="0">
                <a:latin typeface="ＭＳ ゴシック"/>
                <a:ea typeface="ＭＳ ゴシック"/>
                <a:cs typeface="ＭＳ ゴシック"/>
              </a:rPr>
              <a:t>≅</a:t>
            </a:r>
            <a:r>
              <a:rPr lang="en-US" dirty="0" smtClean="0"/>
              <a:t>Z</a:t>
            </a:r>
            <a:r>
              <a:rPr lang="en-US" baseline="-25000" dirty="0" smtClean="0"/>
              <a:t>m1m2</a:t>
            </a:r>
            <a:r>
              <a:rPr lang="mr-IN" baseline="-25000" dirty="0" smtClean="0"/>
              <a:t>…</a:t>
            </a:r>
            <a:r>
              <a:rPr lang="en-US" baseline="-25000" dirty="0" err="1" smtClean="0"/>
              <a:t>mk</a:t>
            </a:r>
            <a:endParaRPr lang="en-US" dirty="0"/>
          </a:p>
        </p:txBody>
      </p:sp>
    </p:spTree>
    <p:extLst>
      <p:ext uri="{BB962C8B-B14F-4D97-AF65-F5344CB8AC3E}">
        <p14:creationId xmlns:p14="http://schemas.microsoft.com/office/powerpoint/2010/main" val="3156126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126" y="980144"/>
            <a:ext cx="8740886" cy="2214778"/>
          </a:xfrm>
          <a:prstGeom prst="rect">
            <a:avLst/>
          </a:prstGeom>
        </p:spPr>
      </p:pic>
      <p:pic>
        <p:nvPicPr>
          <p:cNvPr id="5" name="Picture 4"/>
          <p:cNvPicPr>
            <a:picLocks noChangeAspect="1"/>
          </p:cNvPicPr>
          <p:nvPr/>
        </p:nvPicPr>
        <p:blipFill>
          <a:blip r:embed="rId3"/>
          <a:stretch>
            <a:fillRect/>
          </a:stretch>
        </p:blipFill>
        <p:spPr>
          <a:xfrm>
            <a:off x="224126" y="3629220"/>
            <a:ext cx="8740886" cy="2109081"/>
          </a:xfrm>
          <a:prstGeom prst="rect">
            <a:avLst/>
          </a:prstGeom>
        </p:spPr>
      </p:pic>
    </p:spTree>
    <p:extLst>
      <p:ext uri="{BB962C8B-B14F-4D97-AF65-F5344CB8AC3E}">
        <p14:creationId xmlns:p14="http://schemas.microsoft.com/office/powerpoint/2010/main" val="183791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and quadratic equations</a:t>
            </a:r>
            <a:endParaRPr lang="en-US" dirty="0"/>
          </a:p>
        </p:txBody>
      </p:sp>
      <p:sp>
        <p:nvSpPr>
          <p:cNvPr id="3" name="Content Placeholder 2"/>
          <p:cNvSpPr>
            <a:spLocks noGrp="1"/>
          </p:cNvSpPr>
          <p:nvPr>
            <p:ph idx="1"/>
          </p:nvPr>
        </p:nvSpPr>
        <p:spPr/>
        <p:txBody>
          <a:bodyPr/>
          <a:lstStyle/>
          <a:p>
            <a:r>
              <a:rPr lang="en-US" dirty="0" smtClean="0"/>
              <a:t>Up to the 19</a:t>
            </a:r>
            <a:r>
              <a:rPr lang="en-US" baseline="30000" dirty="0" smtClean="0"/>
              <a:t>th</a:t>
            </a:r>
            <a:r>
              <a:rPr lang="en-US" dirty="0" smtClean="0"/>
              <a:t> century, the majority of “algebra” had been dealing with equations, especially finding the roots of a polynomial equation:</a:t>
            </a:r>
          </a:p>
          <a:p>
            <a:endParaRPr lang="en-US" dirty="0" smtClean="0"/>
          </a:p>
          <a:p>
            <a:endParaRPr lang="en-US" dirty="0"/>
          </a:p>
          <a:p>
            <a:r>
              <a:rPr lang="en-US" dirty="0" smtClean="0"/>
              <a:t>First-degree</a:t>
            </a:r>
          </a:p>
          <a:p>
            <a:endParaRPr lang="en-US" dirty="0"/>
          </a:p>
          <a:p>
            <a:endParaRPr lang="en-US" dirty="0" smtClean="0"/>
          </a:p>
          <a:p>
            <a:r>
              <a:rPr lang="en-US" dirty="0" smtClean="0"/>
              <a:t>Second-degree</a:t>
            </a:r>
          </a:p>
          <a:p>
            <a:endParaRPr lang="en-US" dirty="0"/>
          </a:p>
        </p:txBody>
      </p:sp>
      <p:pic>
        <p:nvPicPr>
          <p:cNvPr id="4" name="Picture 3"/>
          <p:cNvPicPr>
            <a:picLocks noChangeAspect="1"/>
          </p:cNvPicPr>
          <p:nvPr/>
        </p:nvPicPr>
        <p:blipFill>
          <a:blip r:embed="rId2"/>
          <a:stretch>
            <a:fillRect/>
          </a:stretch>
        </p:blipFill>
        <p:spPr>
          <a:xfrm>
            <a:off x="1343355" y="2861895"/>
            <a:ext cx="6631308" cy="678033"/>
          </a:xfrm>
          <a:prstGeom prst="rect">
            <a:avLst/>
          </a:prstGeom>
        </p:spPr>
      </p:pic>
      <p:pic>
        <p:nvPicPr>
          <p:cNvPr id="5" name="Picture 4"/>
          <p:cNvPicPr>
            <a:picLocks noChangeAspect="1"/>
          </p:cNvPicPr>
          <p:nvPr/>
        </p:nvPicPr>
        <p:blipFill rotWithShape="1">
          <a:blip r:embed="rId3"/>
          <a:srcRect b="70417"/>
          <a:stretch/>
        </p:blipFill>
        <p:spPr>
          <a:xfrm>
            <a:off x="1953404" y="4376146"/>
            <a:ext cx="1682405" cy="384193"/>
          </a:xfrm>
          <a:prstGeom prst="rect">
            <a:avLst/>
          </a:prstGeom>
        </p:spPr>
      </p:pic>
      <p:pic>
        <p:nvPicPr>
          <p:cNvPr id="6" name="Picture 5"/>
          <p:cNvPicPr>
            <a:picLocks noChangeAspect="1"/>
          </p:cNvPicPr>
          <p:nvPr/>
        </p:nvPicPr>
        <p:blipFill rotWithShape="1">
          <a:blip r:embed="rId3"/>
          <a:srcRect t="75184"/>
          <a:stretch/>
        </p:blipFill>
        <p:spPr>
          <a:xfrm>
            <a:off x="4544305" y="4403271"/>
            <a:ext cx="1668948" cy="319711"/>
          </a:xfrm>
          <a:prstGeom prst="rect">
            <a:avLst/>
          </a:prstGeom>
        </p:spPr>
      </p:pic>
      <p:pic>
        <p:nvPicPr>
          <p:cNvPr id="7" name="Picture 6"/>
          <p:cNvPicPr>
            <a:picLocks noChangeAspect="1"/>
          </p:cNvPicPr>
          <p:nvPr/>
        </p:nvPicPr>
        <p:blipFill>
          <a:blip r:embed="rId4"/>
          <a:stretch>
            <a:fillRect/>
          </a:stretch>
        </p:blipFill>
        <p:spPr>
          <a:xfrm>
            <a:off x="1122341" y="5726045"/>
            <a:ext cx="2396416" cy="453376"/>
          </a:xfrm>
          <a:prstGeom prst="rect">
            <a:avLst/>
          </a:prstGeom>
        </p:spPr>
      </p:pic>
      <p:pic>
        <p:nvPicPr>
          <p:cNvPr id="8" name="Picture 7"/>
          <p:cNvPicPr>
            <a:picLocks noChangeAspect="1"/>
          </p:cNvPicPr>
          <p:nvPr/>
        </p:nvPicPr>
        <p:blipFill>
          <a:blip r:embed="rId5"/>
          <a:stretch>
            <a:fillRect/>
          </a:stretch>
        </p:blipFill>
        <p:spPr>
          <a:xfrm>
            <a:off x="4837916" y="5635801"/>
            <a:ext cx="2574983" cy="651577"/>
          </a:xfrm>
          <a:prstGeom prst="rect">
            <a:avLst/>
          </a:prstGeom>
        </p:spPr>
      </p:pic>
    </p:spTree>
    <p:extLst>
      <p:ext uri="{BB962C8B-B14F-4D97-AF65-F5344CB8AC3E}">
        <p14:creationId xmlns:p14="http://schemas.microsoft.com/office/powerpoint/2010/main" val="174747009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5671"/>
            <a:ext cx="9144000" cy="513948"/>
          </a:xfrm>
          <a:prstGeom prst="rect">
            <a:avLst/>
          </a:prstGeom>
        </p:spPr>
      </p:pic>
      <p:pic>
        <p:nvPicPr>
          <p:cNvPr id="5" name="Picture 4"/>
          <p:cNvPicPr>
            <a:picLocks noChangeAspect="1"/>
          </p:cNvPicPr>
          <p:nvPr/>
        </p:nvPicPr>
        <p:blipFill>
          <a:blip r:embed="rId3"/>
          <a:stretch>
            <a:fillRect/>
          </a:stretch>
        </p:blipFill>
        <p:spPr>
          <a:xfrm>
            <a:off x="0" y="849619"/>
            <a:ext cx="9144000" cy="3126857"/>
          </a:xfrm>
          <a:prstGeom prst="rect">
            <a:avLst/>
          </a:prstGeom>
        </p:spPr>
      </p:pic>
      <p:pic>
        <p:nvPicPr>
          <p:cNvPr id="6" name="Picture 5"/>
          <p:cNvPicPr>
            <a:picLocks noChangeAspect="1"/>
          </p:cNvPicPr>
          <p:nvPr/>
        </p:nvPicPr>
        <p:blipFill>
          <a:blip r:embed="rId4"/>
          <a:stretch>
            <a:fillRect/>
          </a:stretch>
        </p:blipFill>
        <p:spPr>
          <a:xfrm>
            <a:off x="1145525" y="4044459"/>
            <a:ext cx="7433489" cy="2763733"/>
          </a:xfrm>
          <a:prstGeom prst="rect">
            <a:avLst/>
          </a:prstGeom>
        </p:spPr>
      </p:pic>
    </p:spTree>
    <p:extLst>
      <p:ext uri="{BB962C8B-B14F-4D97-AF65-F5344CB8AC3E}">
        <p14:creationId xmlns:p14="http://schemas.microsoft.com/office/powerpoint/2010/main" val="2524487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1900" y="0"/>
            <a:ext cx="6667830" cy="6858000"/>
          </a:xfrm>
          <a:prstGeom prst="rect">
            <a:avLst/>
          </a:prstGeom>
        </p:spPr>
      </p:pic>
    </p:spTree>
    <p:extLst>
      <p:ext uri="{BB962C8B-B14F-4D97-AF65-F5344CB8AC3E}">
        <p14:creationId xmlns:p14="http://schemas.microsoft.com/office/powerpoint/2010/main" val="1967249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65300"/>
            <a:ext cx="9144000" cy="3312316"/>
          </a:xfrm>
          <a:prstGeom prst="rect">
            <a:avLst/>
          </a:prstGeom>
        </p:spPr>
      </p:pic>
    </p:spTree>
    <p:extLst>
      <p:ext uri="{BB962C8B-B14F-4D97-AF65-F5344CB8AC3E}">
        <p14:creationId xmlns:p14="http://schemas.microsoft.com/office/powerpoint/2010/main" val="3636412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Homomorphism</a:t>
            </a:r>
            <a:endParaRPr lang="en-US" dirty="0"/>
          </a:p>
        </p:txBody>
      </p:sp>
      <p:sp>
        <p:nvSpPr>
          <p:cNvPr id="3" name="Content Placeholder 2"/>
          <p:cNvSpPr>
            <a:spLocks noGrp="1"/>
          </p:cNvSpPr>
          <p:nvPr>
            <p:ph idx="1"/>
          </p:nvPr>
        </p:nvSpPr>
        <p:spPr/>
        <p:txBody>
          <a:bodyPr>
            <a:normAutofit lnSpcReduction="10000"/>
          </a:bodyPr>
          <a:lstStyle/>
          <a:p>
            <a:r>
              <a:rPr lang="en-US" dirty="0" smtClean="0"/>
              <a:t>Let (G, </a:t>
            </a:r>
            <a:r>
              <a:rPr lang="en-US" dirty="0" smtClean="0">
                <a:latin typeface="Wingdings"/>
                <a:ea typeface="Wingdings"/>
                <a:cs typeface="Wingdings"/>
                <a:sym typeface="Wingdings"/>
              </a:rPr>
              <a:t></a:t>
            </a:r>
            <a:r>
              <a:rPr lang="en-US" dirty="0" smtClean="0"/>
              <a:t>) and (G’, *) being groups, a function </a:t>
            </a:r>
            <a:r>
              <a:rPr lang="en-US" dirty="0" err="1" smtClean="0"/>
              <a:t>ϕ</a:t>
            </a:r>
            <a:r>
              <a:rPr lang="en-US" dirty="0" smtClean="0"/>
              <a:t>: G</a:t>
            </a:r>
            <a:r>
              <a:rPr lang="en-US" dirty="0" smtClean="0">
                <a:sym typeface="Wingdings"/>
              </a:rPr>
              <a:t>G’ with the property that</a:t>
            </a:r>
          </a:p>
          <a:p>
            <a:pPr marL="0" indent="0">
              <a:buNone/>
            </a:pPr>
            <a:r>
              <a:rPr lang="en-US" dirty="0" smtClean="0">
                <a:sym typeface="Wingdings"/>
              </a:rPr>
              <a:t>      			</a:t>
            </a:r>
            <a:r>
              <a:rPr lang="en-US" dirty="0" err="1" smtClean="0"/>
              <a:t>ϕ</a:t>
            </a:r>
            <a:r>
              <a:rPr lang="en-US" dirty="0" smtClean="0"/>
              <a:t>(x </a:t>
            </a:r>
            <a:r>
              <a:rPr lang="en-US" dirty="0" smtClean="0">
                <a:latin typeface="Wingdings"/>
                <a:ea typeface="Wingdings"/>
                <a:cs typeface="Wingdings"/>
                <a:sym typeface="Wingdings"/>
              </a:rPr>
              <a:t></a:t>
            </a:r>
            <a:r>
              <a:rPr lang="en-US" dirty="0"/>
              <a:t> </a:t>
            </a:r>
            <a:r>
              <a:rPr lang="en-US" dirty="0" smtClean="0"/>
              <a:t>y) = </a:t>
            </a:r>
            <a:r>
              <a:rPr lang="en-US" dirty="0" err="1" smtClean="0"/>
              <a:t>ϕ</a:t>
            </a:r>
            <a:r>
              <a:rPr lang="en-US" dirty="0" smtClean="0"/>
              <a:t>(x) * </a:t>
            </a:r>
            <a:r>
              <a:rPr lang="en-US" dirty="0" err="1" smtClean="0"/>
              <a:t>ϕ</a:t>
            </a:r>
            <a:r>
              <a:rPr lang="en-US" dirty="0" smtClean="0"/>
              <a:t>(y)</a:t>
            </a:r>
            <a:endParaRPr lang="en-US" dirty="0">
              <a:sym typeface="Wingdings"/>
            </a:endParaRPr>
          </a:p>
          <a:p>
            <a:r>
              <a:rPr lang="en-US" dirty="0" smtClean="0">
                <a:sym typeface="Wingdings"/>
              </a:rPr>
              <a:t>For all the elements x and y in G, is called a group homomorphism.</a:t>
            </a:r>
          </a:p>
          <a:p>
            <a:r>
              <a:rPr lang="en-US" dirty="0" err="1" smtClean="0">
                <a:solidFill>
                  <a:srgbClr val="0000FF"/>
                </a:solidFill>
                <a:sym typeface="Wingdings"/>
              </a:rPr>
              <a:t>Monomorphism</a:t>
            </a:r>
            <a:r>
              <a:rPr lang="en-US" dirty="0" smtClean="0">
                <a:sym typeface="Wingdings"/>
              </a:rPr>
              <a:t>: one-to-one (injective) mapping</a:t>
            </a:r>
          </a:p>
          <a:p>
            <a:r>
              <a:rPr lang="en-US" dirty="0" err="1" smtClean="0">
                <a:solidFill>
                  <a:srgbClr val="0000FF"/>
                </a:solidFill>
                <a:sym typeface="Wingdings"/>
              </a:rPr>
              <a:t>Epimorphism</a:t>
            </a:r>
            <a:r>
              <a:rPr lang="en-US" dirty="0" smtClean="0">
                <a:sym typeface="Wingdings"/>
              </a:rPr>
              <a:t>: onto (</a:t>
            </a:r>
            <a:r>
              <a:rPr lang="en-US" dirty="0" err="1" smtClean="0">
                <a:sym typeface="Wingdings"/>
              </a:rPr>
              <a:t>surjective</a:t>
            </a:r>
            <a:r>
              <a:rPr lang="en-US" dirty="0" smtClean="0">
                <a:sym typeface="Wingdings"/>
              </a:rPr>
              <a:t>) mapping</a:t>
            </a:r>
          </a:p>
          <a:p>
            <a:r>
              <a:rPr lang="en-US" dirty="0" smtClean="0">
                <a:solidFill>
                  <a:srgbClr val="0000FF"/>
                </a:solidFill>
                <a:sym typeface="Wingdings"/>
              </a:rPr>
              <a:t>Isomorphism</a:t>
            </a:r>
            <a:r>
              <a:rPr lang="en-US" dirty="0" smtClean="0">
                <a:sym typeface="Wingdings"/>
              </a:rPr>
              <a:t>: one-to-one and onto (</a:t>
            </a:r>
            <a:r>
              <a:rPr lang="en-US" dirty="0" err="1" smtClean="0">
                <a:sym typeface="Wingdings"/>
              </a:rPr>
              <a:t>bijective</a:t>
            </a:r>
            <a:r>
              <a:rPr lang="en-US" dirty="0" smtClean="0">
                <a:sym typeface="Wingdings"/>
              </a:rPr>
              <a:t>) mapping</a:t>
            </a:r>
          </a:p>
          <a:p>
            <a:r>
              <a:rPr lang="en-US" dirty="0" smtClean="0">
                <a:solidFill>
                  <a:srgbClr val="0000FF"/>
                </a:solidFill>
              </a:rPr>
              <a:t>Endomorphism</a:t>
            </a:r>
            <a:r>
              <a:rPr lang="en-US" dirty="0" smtClean="0"/>
              <a:t>: a homomorphism from a group to itself</a:t>
            </a:r>
          </a:p>
          <a:p>
            <a:r>
              <a:rPr lang="en-US" dirty="0" err="1" smtClean="0">
                <a:solidFill>
                  <a:srgbClr val="0000FF"/>
                </a:solidFill>
              </a:rPr>
              <a:t>Automorphism</a:t>
            </a:r>
            <a:r>
              <a:rPr lang="en-US" dirty="0" smtClean="0"/>
              <a:t>: an isomorphism from a group to itself</a:t>
            </a:r>
          </a:p>
          <a:p>
            <a:r>
              <a:rPr lang="en-US" dirty="0">
                <a:hlinkClick r:id="rId2"/>
              </a:rPr>
              <a:t>https://en.wikipedia.org/wiki/Bijection,</a:t>
            </a:r>
            <a:r>
              <a:rPr lang="en-US" dirty="0" smtClean="0">
                <a:hlinkClick r:id="rId2"/>
              </a:rPr>
              <a:t>_injection_and_surjection</a:t>
            </a:r>
            <a:r>
              <a:rPr lang="en-US" dirty="0" smtClean="0"/>
              <a:t> </a:t>
            </a:r>
            <a:endParaRPr lang="en-US" dirty="0"/>
          </a:p>
        </p:txBody>
      </p:sp>
    </p:spTree>
    <p:extLst>
      <p:ext uri="{BB962C8B-B14F-4D97-AF65-F5344CB8AC3E}">
        <p14:creationId xmlns:p14="http://schemas.microsoft.com/office/powerpoint/2010/main" val="66638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415" y="640081"/>
            <a:ext cx="8828046" cy="3901451"/>
          </a:xfrm>
          <a:prstGeom prst="rect">
            <a:avLst/>
          </a:prstGeom>
        </p:spPr>
      </p:pic>
      <p:pic>
        <p:nvPicPr>
          <p:cNvPr id="5" name="Picture 4"/>
          <p:cNvPicPr>
            <a:picLocks noChangeAspect="1"/>
          </p:cNvPicPr>
          <p:nvPr/>
        </p:nvPicPr>
        <p:blipFill>
          <a:blip r:embed="rId3"/>
          <a:stretch>
            <a:fillRect/>
          </a:stretch>
        </p:blipFill>
        <p:spPr>
          <a:xfrm>
            <a:off x="174317" y="4649138"/>
            <a:ext cx="8852948" cy="2033068"/>
          </a:xfrm>
          <a:prstGeom prst="rect">
            <a:avLst/>
          </a:prstGeom>
        </p:spPr>
      </p:pic>
    </p:spTree>
    <p:extLst>
      <p:ext uri="{BB962C8B-B14F-4D97-AF65-F5344CB8AC3E}">
        <p14:creationId xmlns:p14="http://schemas.microsoft.com/office/powerpoint/2010/main" val="3604467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28979"/>
            <a:ext cx="9144000" cy="1209124"/>
          </a:xfrm>
          <a:prstGeom prst="rect">
            <a:avLst/>
          </a:prstGeom>
        </p:spPr>
      </p:pic>
      <p:pic>
        <p:nvPicPr>
          <p:cNvPr id="5" name="Picture 4"/>
          <p:cNvPicPr>
            <a:picLocks noChangeAspect="1"/>
          </p:cNvPicPr>
          <p:nvPr/>
        </p:nvPicPr>
        <p:blipFill>
          <a:blip r:embed="rId3"/>
          <a:stretch>
            <a:fillRect/>
          </a:stretch>
        </p:blipFill>
        <p:spPr>
          <a:xfrm>
            <a:off x="0" y="2044700"/>
            <a:ext cx="9144000" cy="2744824"/>
          </a:xfrm>
          <a:prstGeom prst="rect">
            <a:avLst/>
          </a:prstGeom>
        </p:spPr>
      </p:pic>
    </p:spTree>
    <p:extLst>
      <p:ext uri="{BB962C8B-B14F-4D97-AF65-F5344CB8AC3E}">
        <p14:creationId xmlns:p14="http://schemas.microsoft.com/office/powerpoint/2010/main" val="2532468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81200"/>
            <a:ext cx="9144000" cy="2877483"/>
          </a:xfrm>
          <a:prstGeom prst="rect">
            <a:avLst/>
          </a:prstGeom>
        </p:spPr>
      </p:pic>
    </p:spTree>
    <p:extLst>
      <p:ext uri="{BB962C8B-B14F-4D97-AF65-F5344CB8AC3E}">
        <p14:creationId xmlns:p14="http://schemas.microsoft.com/office/powerpoint/2010/main" val="3895160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87600"/>
            <a:ext cx="9144000" cy="2062196"/>
          </a:xfrm>
          <a:prstGeom prst="rect">
            <a:avLst/>
          </a:prstGeom>
        </p:spPr>
      </p:pic>
    </p:spTree>
    <p:extLst>
      <p:ext uri="{BB962C8B-B14F-4D97-AF65-F5344CB8AC3E}">
        <p14:creationId xmlns:p14="http://schemas.microsoft.com/office/powerpoint/2010/main" val="1053062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032000"/>
            <a:ext cx="9144000" cy="2790940"/>
          </a:xfrm>
          <a:prstGeom prst="rect">
            <a:avLst/>
          </a:prstGeom>
        </p:spPr>
      </p:pic>
    </p:spTree>
    <p:extLst>
      <p:ext uri="{BB962C8B-B14F-4D97-AF65-F5344CB8AC3E}">
        <p14:creationId xmlns:p14="http://schemas.microsoft.com/office/powerpoint/2010/main" val="2032639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49400"/>
            <a:ext cx="9144000" cy="3734873"/>
          </a:xfrm>
          <a:prstGeom prst="rect">
            <a:avLst/>
          </a:prstGeom>
        </p:spPr>
      </p:pic>
    </p:spTree>
    <p:extLst>
      <p:ext uri="{BB962C8B-B14F-4D97-AF65-F5344CB8AC3E}">
        <p14:creationId xmlns:p14="http://schemas.microsoft.com/office/powerpoint/2010/main" val="201965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Third-degree (cubic) equation</a:t>
            </a:r>
            <a:endParaRPr lang="en-US" dirty="0"/>
          </a:p>
        </p:txBody>
      </p:sp>
      <p:sp>
        <p:nvSpPr>
          <p:cNvPr id="3" name="Content Placeholder 2"/>
          <p:cNvSpPr>
            <a:spLocks noGrp="1"/>
          </p:cNvSpPr>
          <p:nvPr>
            <p:ph idx="1"/>
          </p:nvPr>
        </p:nvSpPr>
        <p:spPr/>
        <p:txBody>
          <a:bodyPr/>
          <a:lstStyle/>
          <a:p>
            <a:r>
              <a:rPr lang="en-US" dirty="0" smtClean="0"/>
              <a:t>Beginning of 16</a:t>
            </a:r>
            <a:r>
              <a:rPr lang="en-US" baseline="30000" dirty="0" smtClean="0"/>
              <a:t>th</a:t>
            </a:r>
            <a:r>
              <a:rPr lang="en-US" dirty="0" smtClean="0"/>
              <a:t> century: in the era of the Renaissance, solved by the Italian mathematician </a:t>
            </a:r>
            <a:r>
              <a:rPr lang="en-US" dirty="0" smtClean="0">
                <a:solidFill>
                  <a:srgbClr val="0000FF"/>
                </a:solidFill>
              </a:rPr>
              <a:t>Scipio del Ferro</a:t>
            </a:r>
            <a:r>
              <a:rPr lang="en-US" dirty="0" smtClean="0"/>
              <a:t>. </a:t>
            </a:r>
          </a:p>
          <a:p>
            <a:r>
              <a:rPr lang="en-US" dirty="0" smtClean="0"/>
              <a:t>Then: </a:t>
            </a:r>
            <a:r>
              <a:rPr lang="en-US" dirty="0" err="1" smtClean="0">
                <a:solidFill>
                  <a:srgbClr val="0000FF"/>
                </a:solidFill>
              </a:rPr>
              <a:t>Tartaglia</a:t>
            </a:r>
            <a:r>
              <a:rPr lang="en-US" dirty="0" smtClean="0"/>
              <a:t> (1500-1557), </a:t>
            </a:r>
            <a:r>
              <a:rPr lang="en-US" dirty="0" err="1" smtClean="0">
                <a:solidFill>
                  <a:srgbClr val="0000FF"/>
                </a:solidFill>
              </a:rPr>
              <a:t>Cardan</a:t>
            </a:r>
            <a:r>
              <a:rPr lang="en-US" dirty="0" smtClean="0"/>
              <a:t> (1501-1576) </a:t>
            </a:r>
          </a:p>
          <a:p>
            <a:endParaRPr lang="en-US" dirty="0" smtClean="0"/>
          </a:p>
        </p:txBody>
      </p:sp>
      <p:pic>
        <p:nvPicPr>
          <p:cNvPr id="4" name="Picture 3"/>
          <p:cNvPicPr>
            <a:picLocks noChangeAspect="1"/>
          </p:cNvPicPr>
          <p:nvPr/>
        </p:nvPicPr>
        <p:blipFill rotWithShape="1">
          <a:blip r:embed="rId2"/>
          <a:srcRect t="1" b="30258"/>
          <a:stretch/>
        </p:blipFill>
        <p:spPr>
          <a:xfrm>
            <a:off x="329733" y="3093578"/>
            <a:ext cx="8573072" cy="2240422"/>
          </a:xfrm>
          <a:prstGeom prst="rect">
            <a:avLst/>
          </a:prstGeom>
        </p:spPr>
      </p:pic>
    </p:spTree>
    <p:extLst>
      <p:ext uri="{BB962C8B-B14F-4D97-AF65-F5344CB8AC3E}">
        <p14:creationId xmlns:p14="http://schemas.microsoft.com/office/powerpoint/2010/main" val="216352633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520262" cy="990600"/>
          </a:xfrm>
        </p:spPr>
        <p:txBody>
          <a:bodyPr>
            <a:normAutofit fontScale="90000"/>
          </a:bodyPr>
          <a:lstStyle/>
          <a:p>
            <a:r>
              <a:rPr lang="en-US" dirty="0" smtClean="0"/>
              <a:t>Equivalence relation</a:t>
            </a:r>
            <a:r>
              <a:rPr lang="en-US" dirty="0"/>
              <a:t> </a:t>
            </a:r>
            <a:r>
              <a:rPr lang="en-US" dirty="0" smtClean="0"/>
              <a:t>and equivalence class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given binary relation ~ on a set X is said to be an </a:t>
            </a:r>
            <a:r>
              <a:rPr lang="en-US" dirty="0">
                <a:solidFill>
                  <a:srgbClr val="0000FF"/>
                </a:solidFill>
              </a:rPr>
              <a:t>equivalence relation</a:t>
            </a:r>
            <a:r>
              <a:rPr lang="en-US" dirty="0"/>
              <a:t> if and only if it is reflexive, symmetric and transitive. That is, for all a, b and c in X</a:t>
            </a:r>
            <a:r>
              <a:rPr lang="en-US" dirty="0" smtClean="0"/>
              <a:t>:</a:t>
            </a:r>
            <a:endParaRPr lang="en-US" dirty="0"/>
          </a:p>
          <a:p>
            <a:pPr lvl="1"/>
            <a:r>
              <a:rPr lang="en-US" dirty="0"/>
              <a:t>a ~ a. (Reflexivity)</a:t>
            </a:r>
          </a:p>
          <a:p>
            <a:pPr lvl="1"/>
            <a:r>
              <a:rPr lang="en-US" dirty="0"/>
              <a:t>a ~ b if and only if b ~ a. (Symmetry)</a:t>
            </a:r>
          </a:p>
          <a:p>
            <a:pPr lvl="1"/>
            <a:r>
              <a:rPr lang="en-US" dirty="0"/>
              <a:t>if a ~ b and b ~ c then a ~ c. (Transitivity)</a:t>
            </a:r>
          </a:p>
          <a:p>
            <a:r>
              <a:rPr lang="en-US" dirty="0"/>
              <a:t>X together with the relation ~ is called a </a:t>
            </a:r>
            <a:r>
              <a:rPr lang="en-US" dirty="0" err="1">
                <a:solidFill>
                  <a:srgbClr val="0000FF"/>
                </a:solidFill>
              </a:rPr>
              <a:t>setoid</a:t>
            </a:r>
            <a:r>
              <a:rPr lang="en-US" dirty="0"/>
              <a:t>. The </a:t>
            </a:r>
            <a:r>
              <a:rPr lang="en-US" dirty="0">
                <a:solidFill>
                  <a:srgbClr val="0000FF"/>
                </a:solidFill>
              </a:rPr>
              <a:t>equivalence class</a:t>
            </a:r>
            <a:r>
              <a:rPr lang="en-US" dirty="0"/>
              <a:t> of </a:t>
            </a:r>
            <a:r>
              <a:rPr lang="en-US" dirty="0" smtClean="0"/>
              <a:t>a </a:t>
            </a:r>
            <a:r>
              <a:rPr lang="en-US" dirty="0"/>
              <a:t>under ~, denoted </a:t>
            </a:r>
            <a:r>
              <a:rPr lang="en-US" dirty="0" smtClean="0"/>
              <a:t>[</a:t>
            </a:r>
            <a:r>
              <a:rPr lang="en-US" dirty="0"/>
              <a:t>a], is defined as </a:t>
            </a:r>
            <a:r>
              <a:rPr lang="en-US" dirty="0" smtClean="0"/>
              <a:t>[</a:t>
            </a:r>
            <a:r>
              <a:rPr lang="en-US" dirty="0"/>
              <a:t>a</a:t>
            </a:r>
            <a:r>
              <a:rPr lang="en-US" dirty="0" smtClean="0"/>
              <a:t>]={b: </a:t>
            </a:r>
            <a:r>
              <a:rPr lang="en-US" dirty="0" err="1" smtClean="0"/>
              <a:t>b~a</a:t>
            </a:r>
            <a:r>
              <a:rPr lang="en-US" dirty="0" smtClean="0"/>
              <a:t>, </a:t>
            </a:r>
            <a:r>
              <a:rPr lang="en-US" dirty="0" err="1" smtClean="0"/>
              <a:t>b</a:t>
            </a:r>
            <a:r>
              <a:rPr lang="en-US" dirty="0" err="1"/>
              <a:t>∊</a:t>
            </a:r>
            <a:r>
              <a:rPr lang="en-US" dirty="0" err="1" smtClean="0"/>
              <a:t>X</a:t>
            </a:r>
            <a:r>
              <a:rPr lang="en-US" dirty="0" smtClean="0"/>
              <a:t>}</a:t>
            </a:r>
          </a:p>
          <a:p>
            <a:r>
              <a:rPr lang="en-US" dirty="0" smtClean="0"/>
              <a:t>Examples:</a:t>
            </a:r>
          </a:p>
          <a:p>
            <a:pPr lvl="1"/>
            <a:r>
              <a:rPr lang="en-US" dirty="0" smtClean="0"/>
              <a:t>Let the set {</a:t>
            </a:r>
            <a:r>
              <a:rPr lang="en-US" dirty="0" err="1" smtClean="0"/>
              <a:t>a,b,c</a:t>
            </a:r>
            <a:r>
              <a:rPr lang="en-US" dirty="0" smtClean="0"/>
              <a:t>} have the equivalence relation </a:t>
            </a:r>
          </a:p>
          <a:p>
            <a:pPr marL="274320" lvl="1" indent="0">
              <a:buNone/>
            </a:pPr>
            <a:r>
              <a:rPr lang="en-US" dirty="0"/>
              <a:t> </a:t>
            </a:r>
            <a:r>
              <a:rPr lang="en-US" dirty="0" smtClean="0"/>
              <a:t>   		       {(</a:t>
            </a:r>
            <a:r>
              <a:rPr lang="en-US" dirty="0" err="1" smtClean="0"/>
              <a:t>a,a</a:t>
            </a:r>
            <a:r>
              <a:rPr lang="en-US" dirty="0" smtClean="0"/>
              <a:t>), (</a:t>
            </a:r>
            <a:r>
              <a:rPr lang="en-US" dirty="0" err="1" smtClean="0"/>
              <a:t>b,b</a:t>
            </a:r>
            <a:r>
              <a:rPr lang="en-US" dirty="0" smtClean="0"/>
              <a:t>), (</a:t>
            </a:r>
            <a:r>
              <a:rPr lang="en-US" dirty="0" err="1" smtClean="0"/>
              <a:t>c,c</a:t>
            </a:r>
            <a:r>
              <a:rPr lang="en-US" dirty="0" smtClean="0"/>
              <a:t>), (</a:t>
            </a:r>
            <a:r>
              <a:rPr lang="en-US" dirty="0" err="1" smtClean="0"/>
              <a:t>b,c</a:t>
            </a:r>
            <a:r>
              <a:rPr lang="en-US" dirty="0" smtClean="0"/>
              <a:t>), (</a:t>
            </a:r>
            <a:r>
              <a:rPr lang="en-US" dirty="0" err="1" smtClean="0"/>
              <a:t>c,b</a:t>
            </a:r>
            <a:r>
              <a:rPr lang="en-US" dirty="0" smtClean="0"/>
              <a:t>)}. </a:t>
            </a:r>
          </a:p>
          <a:p>
            <a:pPr lvl="1"/>
            <a:r>
              <a:rPr lang="en-US" dirty="0" smtClean="0"/>
              <a:t>All the equivalence classes : [a]={a}, [b]=[c]={</a:t>
            </a:r>
            <a:r>
              <a:rPr lang="en-US" dirty="0" err="1" smtClean="0"/>
              <a:t>b,c</a:t>
            </a:r>
            <a:r>
              <a:rPr lang="en-US" dirty="0" smtClean="0"/>
              <a:t>}</a:t>
            </a:r>
          </a:p>
          <a:p>
            <a:pPr lvl="1"/>
            <a:r>
              <a:rPr lang="en-US" dirty="0" smtClean="0"/>
              <a:t>Under this equivalence relation, there exist an unique </a:t>
            </a:r>
            <a:r>
              <a:rPr lang="en-US" dirty="0" smtClean="0">
                <a:solidFill>
                  <a:srgbClr val="0000FF"/>
                </a:solidFill>
              </a:rPr>
              <a:t>partition</a:t>
            </a:r>
            <a:r>
              <a:rPr lang="en-US" dirty="0" smtClean="0"/>
              <a:t> of X: { {a}, {</a:t>
            </a:r>
            <a:r>
              <a:rPr lang="en-US" dirty="0" err="1" smtClean="0"/>
              <a:t>b,c</a:t>
            </a:r>
            <a:r>
              <a:rPr lang="en-US" dirty="0" smtClean="0"/>
              <a:t>} }.</a:t>
            </a:r>
            <a:endParaRPr lang="en-US" dirty="0"/>
          </a:p>
        </p:txBody>
      </p:sp>
    </p:spTree>
    <p:extLst>
      <p:ext uri="{BB962C8B-B14F-4D97-AF65-F5344CB8AC3E}">
        <p14:creationId xmlns:p14="http://schemas.microsoft.com/office/powerpoint/2010/main" val="3825419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0153"/>
            <a:ext cx="8229600" cy="5866847"/>
          </a:xfrm>
        </p:spPr>
        <p:txBody>
          <a:bodyPr/>
          <a:lstStyle/>
          <a:p>
            <a:r>
              <a:rPr lang="en-US" dirty="0"/>
              <a:t>The following are all equivalence relations</a:t>
            </a:r>
            <a:r>
              <a:rPr lang="en-US" dirty="0" smtClean="0"/>
              <a:t>:</a:t>
            </a:r>
            <a:endParaRPr lang="en-US" dirty="0"/>
          </a:p>
          <a:p>
            <a:pPr lvl="1"/>
            <a:r>
              <a:rPr lang="en-US" dirty="0"/>
              <a:t>"Has the same birthday as" on the set of all people.</a:t>
            </a:r>
          </a:p>
          <a:p>
            <a:pPr lvl="1"/>
            <a:r>
              <a:rPr lang="en-US" dirty="0"/>
              <a:t>"Is similar to" on the set of all triangles.</a:t>
            </a:r>
          </a:p>
          <a:p>
            <a:pPr lvl="1"/>
            <a:r>
              <a:rPr lang="en-US" dirty="0"/>
              <a:t>"Is congruent to" on the set of all triangles.</a:t>
            </a:r>
          </a:p>
          <a:p>
            <a:pPr lvl="1"/>
            <a:r>
              <a:rPr lang="en-US" dirty="0"/>
              <a:t>"Is congruent to, modulo n" on the integers.</a:t>
            </a:r>
          </a:p>
          <a:p>
            <a:pPr lvl="1"/>
            <a:r>
              <a:rPr lang="en-US" dirty="0"/>
              <a:t>"Has the same image under a function" on the elements of the domain of the function.</a:t>
            </a:r>
          </a:p>
          <a:p>
            <a:pPr lvl="1"/>
            <a:r>
              <a:rPr lang="en-US" dirty="0"/>
              <a:t>"Has the same absolute value" on the set of real numbers</a:t>
            </a:r>
          </a:p>
          <a:p>
            <a:pPr lvl="1"/>
            <a:r>
              <a:rPr lang="en-US" dirty="0"/>
              <a:t>"Has the same cosine" on the set of all angles</a:t>
            </a:r>
            <a:r>
              <a:rPr lang="en-US" dirty="0" smtClean="0"/>
              <a:t>.</a:t>
            </a:r>
          </a:p>
          <a:p>
            <a:r>
              <a:rPr lang="en-US" dirty="0" smtClean="0"/>
              <a:t>Some relations </a:t>
            </a:r>
            <a:r>
              <a:rPr lang="en-US" dirty="0"/>
              <a:t>that are not </a:t>
            </a:r>
            <a:r>
              <a:rPr lang="en-US" dirty="0" smtClean="0"/>
              <a:t>equivalence</a:t>
            </a:r>
          </a:p>
          <a:p>
            <a:pPr lvl="1"/>
            <a:r>
              <a:rPr lang="en-US" dirty="0" smtClean="0"/>
              <a:t>E.g. The </a:t>
            </a:r>
            <a:r>
              <a:rPr lang="en-US" dirty="0"/>
              <a:t>relation "≥" between real numbers is reflexive and transitive, but not symmetric. For example, 7 ≥ 5 does not imply that 5 ≥ 7.</a:t>
            </a:r>
          </a:p>
        </p:txBody>
      </p:sp>
    </p:spTree>
    <p:extLst>
      <p:ext uri="{BB962C8B-B14F-4D97-AF65-F5344CB8AC3E}">
        <p14:creationId xmlns:p14="http://schemas.microsoft.com/office/powerpoint/2010/main" val="2613945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Quotient set </a:t>
            </a:r>
            <a:endParaRPr lang="en-US" dirty="0"/>
          </a:p>
        </p:txBody>
      </p:sp>
      <p:sp>
        <p:nvSpPr>
          <p:cNvPr id="3" name="Content Placeholder 2"/>
          <p:cNvSpPr>
            <a:spLocks noGrp="1"/>
          </p:cNvSpPr>
          <p:nvPr>
            <p:ph idx="1"/>
          </p:nvPr>
        </p:nvSpPr>
        <p:spPr>
          <a:xfrm>
            <a:off x="457200" y="1600200"/>
            <a:ext cx="8229600" cy="5111488"/>
          </a:xfrm>
        </p:spPr>
        <p:txBody>
          <a:bodyPr>
            <a:normAutofit fontScale="92500" lnSpcReduction="20000"/>
          </a:bodyPr>
          <a:lstStyle/>
          <a:p>
            <a:r>
              <a:rPr lang="en-US" dirty="0" smtClean="0"/>
              <a:t>Given </a:t>
            </a:r>
            <a:r>
              <a:rPr lang="en-US" dirty="0"/>
              <a:t>a set S and an equivalence relation ~ on </a:t>
            </a:r>
            <a:r>
              <a:rPr lang="en-US" dirty="0" smtClean="0"/>
              <a:t>S, </a:t>
            </a:r>
            <a:r>
              <a:rPr lang="en-US" dirty="0">
                <a:solidFill>
                  <a:srgbClr val="0000FF"/>
                </a:solidFill>
              </a:rPr>
              <a:t>all the equivalence classes</a:t>
            </a:r>
            <a:r>
              <a:rPr lang="en-US" dirty="0"/>
              <a:t> form a </a:t>
            </a:r>
            <a:r>
              <a:rPr lang="en-US" dirty="0">
                <a:solidFill>
                  <a:srgbClr val="0000FF"/>
                </a:solidFill>
              </a:rPr>
              <a:t>partition</a:t>
            </a:r>
            <a:r>
              <a:rPr lang="en-US" dirty="0"/>
              <a:t> of </a:t>
            </a:r>
            <a:r>
              <a:rPr lang="en-US" dirty="0" smtClean="0"/>
              <a:t>S (i.e. a set of set), which is </a:t>
            </a:r>
            <a:r>
              <a:rPr lang="en-US" dirty="0"/>
              <a:t>also called </a:t>
            </a:r>
            <a:r>
              <a:rPr lang="en-US" dirty="0">
                <a:solidFill>
                  <a:srgbClr val="0000FF"/>
                </a:solidFill>
              </a:rPr>
              <a:t>quotient set</a:t>
            </a:r>
            <a:r>
              <a:rPr lang="en-US" dirty="0"/>
              <a:t> or the </a:t>
            </a:r>
            <a:r>
              <a:rPr lang="en-US" dirty="0">
                <a:solidFill>
                  <a:srgbClr val="0000FF"/>
                </a:solidFill>
              </a:rPr>
              <a:t>quotient space of S by ~</a:t>
            </a:r>
            <a:r>
              <a:rPr lang="en-US" dirty="0"/>
              <a:t> and is denoted by S / ~</a:t>
            </a:r>
            <a:r>
              <a:rPr lang="en-US" dirty="0" smtClean="0"/>
              <a:t>.</a:t>
            </a:r>
          </a:p>
          <a:p>
            <a:r>
              <a:rPr lang="en-US" dirty="0"/>
              <a:t>Every two equivalence classes </a:t>
            </a:r>
            <a:r>
              <a:rPr lang="en-US" dirty="0" smtClean="0"/>
              <a:t>are </a:t>
            </a:r>
            <a:r>
              <a:rPr lang="en-US" dirty="0"/>
              <a:t>either equal or disjoint.</a:t>
            </a:r>
            <a:endParaRPr lang="en-US" dirty="0" smtClean="0"/>
          </a:p>
          <a:p>
            <a:r>
              <a:rPr lang="en-US" dirty="0" smtClean="0"/>
              <a:t>Examples:</a:t>
            </a:r>
          </a:p>
          <a:p>
            <a:pPr lvl="1"/>
            <a:r>
              <a:rPr lang="en-US" dirty="0" smtClean="0"/>
              <a:t>Let </a:t>
            </a:r>
            <a:r>
              <a:rPr lang="en-US" dirty="0"/>
              <a:t>X = R</a:t>
            </a:r>
            <a:r>
              <a:rPr lang="en-US" baseline="30000" dirty="0"/>
              <a:t>2</a:t>
            </a:r>
            <a:r>
              <a:rPr lang="en-US" dirty="0"/>
              <a:t> be the standard Cartesian plane, and let Y be a line through the origin in X. Then the quotient space X/Y can be identified with the space of all lines in X which are parallel to Y. That is to say that, the elements of the set X/Y are lines in X parallel to Y. This gives one way in which to visualize quotient spaces geometrically</a:t>
            </a:r>
            <a:r>
              <a:rPr lang="en-US" dirty="0" smtClean="0"/>
              <a:t>.</a:t>
            </a:r>
            <a:endParaRPr lang="en-US" dirty="0"/>
          </a:p>
          <a:p>
            <a:pPr lvl="1"/>
            <a:r>
              <a:rPr lang="en-US" dirty="0"/>
              <a:t>Another example is the quotient of </a:t>
            </a:r>
            <a:r>
              <a:rPr lang="en-US" dirty="0" err="1"/>
              <a:t>R</a:t>
            </a:r>
            <a:r>
              <a:rPr lang="en-US" baseline="30000" dirty="0" err="1"/>
              <a:t>n</a:t>
            </a:r>
            <a:r>
              <a:rPr lang="en-US" dirty="0"/>
              <a:t> by the subspace spanned by the first m standard basis vectors. </a:t>
            </a:r>
            <a:r>
              <a:rPr lang="en-US" dirty="0" smtClean="0"/>
              <a:t>Two </a:t>
            </a:r>
            <a:r>
              <a:rPr lang="en-US" dirty="0"/>
              <a:t>vectors of </a:t>
            </a:r>
            <a:r>
              <a:rPr lang="en-US" dirty="0" err="1"/>
              <a:t>R</a:t>
            </a:r>
            <a:r>
              <a:rPr lang="en-US" baseline="30000" dirty="0" err="1"/>
              <a:t>n</a:t>
            </a:r>
            <a:r>
              <a:rPr lang="en-US" dirty="0"/>
              <a:t> are in the same congruence class modulo the subspace if and only if they are identical in the last n−m coordinates. The quotient space </a:t>
            </a:r>
            <a:r>
              <a:rPr lang="en-US" dirty="0" err="1"/>
              <a:t>R</a:t>
            </a:r>
            <a:r>
              <a:rPr lang="en-US" baseline="30000" dirty="0" err="1"/>
              <a:t>n</a:t>
            </a:r>
            <a:r>
              <a:rPr lang="en-US" dirty="0"/>
              <a:t>/ </a:t>
            </a:r>
            <a:r>
              <a:rPr lang="en-US" dirty="0" err="1"/>
              <a:t>R</a:t>
            </a:r>
            <a:r>
              <a:rPr lang="en-US" baseline="30000" dirty="0" err="1"/>
              <a:t>m</a:t>
            </a:r>
            <a:r>
              <a:rPr lang="en-US" dirty="0"/>
              <a:t> is isomorphic to </a:t>
            </a:r>
            <a:r>
              <a:rPr lang="en-US" dirty="0" err="1"/>
              <a:t>R</a:t>
            </a:r>
            <a:r>
              <a:rPr lang="en-US" baseline="30000" dirty="0" err="1"/>
              <a:t>n</a:t>
            </a:r>
            <a:r>
              <a:rPr lang="en-US" baseline="30000" dirty="0"/>
              <a:t>−</a:t>
            </a:r>
            <a:r>
              <a:rPr lang="en-US" baseline="30000" dirty="0" smtClean="0"/>
              <a:t>m.</a:t>
            </a:r>
            <a:endParaRPr lang="en-US" baseline="30000" dirty="0"/>
          </a:p>
          <a:p>
            <a:pPr lvl="1"/>
            <a:r>
              <a:rPr lang="en-US" dirty="0"/>
              <a:t>More generally, if V is an (internal) direct sum of subspaces U and </a:t>
            </a:r>
            <a:r>
              <a:rPr lang="en-US" dirty="0" smtClean="0"/>
              <a:t>W: V</a:t>
            </a:r>
            <a:r>
              <a:rPr lang="en-US" dirty="0"/>
              <a:t>=</a:t>
            </a:r>
            <a:r>
              <a:rPr lang="en-US" dirty="0" smtClean="0"/>
              <a:t>U</a:t>
            </a:r>
            <a:r>
              <a:rPr lang="en-US" dirty="0"/>
              <a:t>⨁</a:t>
            </a:r>
            <a:r>
              <a:rPr lang="en-US" dirty="0" smtClean="0"/>
              <a:t>W, then </a:t>
            </a:r>
            <a:r>
              <a:rPr lang="en-US" dirty="0"/>
              <a:t>the quotient space V/U </a:t>
            </a:r>
            <a:r>
              <a:rPr lang="en-US" dirty="0" smtClean="0"/>
              <a:t>is isomorphic </a:t>
            </a:r>
            <a:r>
              <a:rPr lang="en-US" dirty="0"/>
              <a:t>to </a:t>
            </a:r>
            <a:r>
              <a:rPr lang="en-US" dirty="0" smtClean="0"/>
              <a:t>W.</a:t>
            </a:r>
            <a:endParaRPr lang="en-US" dirty="0"/>
          </a:p>
        </p:txBody>
      </p:sp>
    </p:spTree>
    <p:extLst>
      <p:ext uri="{BB962C8B-B14F-4D97-AF65-F5344CB8AC3E}">
        <p14:creationId xmlns:p14="http://schemas.microsoft.com/office/powerpoint/2010/main" val="4200761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Conjugate</a:t>
            </a:r>
            <a:endParaRPr lang="en-US" dirty="0"/>
          </a:p>
        </p:txBody>
      </p:sp>
      <p:sp>
        <p:nvSpPr>
          <p:cNvPr id="3" name="Content Placeholder 2"/>
          <p:cNvSpPr>
            <a:spLocks noGrp="1"/>
          </p:cNvSpPr>
          <p:nvPr>
            <p:ph idx="1"/>
          </p:nvPr>
        </p:nvSpPr>
        <p:spPr/>
        <p:txBody>
          <a:bodyPr/>
          <a:lstStyle/>
          <a:p>
            <a:r>
              <a:rPr lang="en-US" dirty="0"/>
              <a:t>Let G be a </a:t>
            </a:r>
            <a:r>
              <a:rPr lang="en-US" dirty="0" smtClean="0"/>
              <a:t>group. Two </a:t>
            </a:r>
            <a:r>
              <a:rPr lang="en-US" dirty="0"/>
              <a:t>elements a and b of G are conjugate, if there exists </a:t>
            </a:r>
            <a:r>
              <a:rPr lang="en-US" dirty="0" smtClean="0"/>
              <a:t>an element </a:t>
            </a:r>
            <a:r>
              <a:rPr lang="en-US" dirty="0"/>
              <a:t>g in G such that gag</a:t>
            </a:r>
            <a:r>
              <a:rPr lang="en-US" baseline="30000" dirty="0"/>
              <a:t>−1</a:t>
            </a:r>
            <a:r>
              <a:rPr lang="en-US" dirty="0"/>
              <a:t> = </a:t>
            </a:r>
            <a:r>
              <a:rPr lang="en-US" dirty="0" smtClean="0"/>
              <a:t>b (or </a:t>
            </a:r>
            <a:r>
              <a:rPr lang="en-US" dirty="0" err="1" smtClean="0"/>
              <a:t>ga</a:t>
            </a:r>
            <a:r>
              <a:rPr lang="en-US" dirty="0" smtClean="0"/>
              <a:t> = </a:t>
            </a:r>
            <a:r>
              <a:rPr lang="en-US" dirty="0" err="1" smtClean="0"/>
              <a:t>bg</a:t>
            </a:r>
            <a:r>
              <a:rPr lang="en-US" dirty="0" smtClean="0"/>
              <a:t>).</a:t>
            </a:r>
          </a:p>
          <a:p>
            <a:pPr lvl="1"/>
            <a:r>
              <a:rPr lang="en-US" dirty="0" smtClean="0"/>
              <a:t>If b </a:t>
            </a:r>
            <a:r>
              <a:rPr lang="en-US" dirty="0"/>
              <a:t>is a conjugate of </a:t>
            </a:r>
            <a:r>
              <a:rPr lang="en-US" dirty="0" smtClean="0"/>
              <a:t>a, then </a:t>
            </a:r>
            <a:r>
              <a:rPr lang="en-US" dirty="0"/>
              <a:t>a </a:t>
            </a:r>
            <a:r>
              <a:rPr lang="en-US" dirty="0" smtClean="0"/>
              <a:t>is also </a:t>
            </a:r>
            <a:r>
              <a:rPr lang="en-US" dirty="0"/>
              <a:t>a conjugate of </a:t>
            </a:r>
            <a:r>
              <a:rPr lang="en-US" dirty="0" smtClean="0"/>
              <a:t>b. (proof: b = gag</a:t>
            </a:r>
            <a:r>
              <a:rPr lang="en-US" baseline="30000" dirty="0" smtClean="0"/>
              <a:t>-1</a:t>
            </a:r>
            <a:r>
              <a:rPr lang="en-US" dirty="0" smtClean="0"/>
              <a:t>, a = g</a:t>
            </a:r>
            <a:r>
              <a:rPr lang="en-US" baseline="30000" dirty="0" smtClean="0"/>
              <a:t>-1</a:t>
            </a:r>
            <a:r>
              <a:rPr lang="en-US" dirty="0" smtClean="0"/>
              <a:t>bg)</a:t>
            </a:r>
          </a:p>
          <a:p>
            <a:pPr lvl="1"/>
            <a:r>
              <a:rPr lang="en-US" dirty="0" smtClean="0"/>
              <a:t>Every element is conjugate to itself. (proof: aa</a:t>
            </a:r>
            <a:r>
              <a:rPr lang="en-US" baseline="30000" dirty="0" smtClean="0"/>
              <a:t>-1</a:t>
            </a:r>
            <a:r>
              <a:rPr lang="en-US" dirty="0" smtClean="0"/>
              <a:t> = a</a:t>
            </a:r>
            <a:r>
              <a:rPr lang="en-US" baseline="30000" dirty="0" smtClean="0"/>
              <a:t>-1</a:t>
            </a:r>
            <a:r>
              <a:rPr lang="en-US" dirty="0" smtClean="0"/>
              <a:t>a = e)</a:t>
            </a:r>
          </a:p>
          <a:p>
            <a:pPr lvl="1"/>
            <a:r>
              <a:rPr lang="en-US" dirty="0" smtClean="0"/>
              <a:t>If a is a conjugate of b, and b is a conjugate of c, then a is also a conjugate of c. (proof: b = x</a:t>
            </a:r>
            <a:r>
              <a:rPr lang="en-US" baseline="30000" dirty="0" smtClean="0"/>
              <a:t>-1</a:t>
            </a:r>
            <a:r>
              <a:rPr lang="en-US" dirty="0" smtClean="0"/>
              <a:t>ax, c = y</a:t>
            </a:r>
            <a:r>
              <a:rPr lang="en-US" baseline="30000" dirty="0" smtClean="0"/>
              <a:t>-1</a:t>
            </a:r>
            <a:r>
              <a:rPr lang="en-US" dirty="0" smtClean="0"/>
              <a:t>by, so c = (</a:t>
            </a:r>
            <a:r>
              <a:rPr lang="en-US" dirty="0" err="1" smtClean="0"/>
              <a:t>xy</a:t>
            </a:r>
            <a:r>
              <a:rPr lang="en-US" dirty="0" smtClean="0"/>
              <a:t>)</a:t>
            </a:r>
            <a:r>
              <a:rPr lang="en-US" baseline="30000" dirty="0" smtClean="0"/>
              <a:t>-1</a:t>
            </a:r>
            <a:r>
              <a:rPr lang="en-US" dirty="0" smtClean="0"/>
              <a:t>a(</a:t>
            </a:r>
            <a:r>
              <a:rPr lang="en-US" dirty="0" err="1" smtClean="0"/>
              <a:t>xy</a:t>
            </a:r>
            <a:r>
              <a:rPr lang="en-US" dirty="0" smtClean="0"/>
              <a:t>))</a:t>
            </a:r>
          </a:p>
          <a:p>
            <a:pPr lvl="1"/>
            <a:r>
              <a:rPr lang="en-US" dirty="0" smtClean="0"/>
              <a:t>So an element can have multiple conjugates. We can put all of them together as a set, which is named </a:t>
            </a:r>
            <a:r>
              <a:rPr lang="en-US" dirty="0" smtClean="0">
                <a:solidFill>
                  <a:srgbClr val="FF0000"/>
                </a:solidFill>
              </a:rPr>
              <a:t>the</a:t>
            </a:r>
            <a:r>
              <a:rPr lang="en-US" dirty="0" smtClean="0"/>
              <a:t> </a:t>
            </a:r>
            <a:r>
              <a:rPr lang="en-US" dirty="0" err="1" smtClean="0">
                <a:solidFill>
                  <a:srgbClr val="0000FF"/>
                </a:solidFill>
              </a:rPr>
              <a:t>conjugacy</a:t>
            </a:r>
            <a:r>
              <a:rPr lang="en-US" dirty="0" smtClean="0">
                <a:solidFill>
                  <a:srgbClr val="0000FF"/>
                </a:solidFill>
              </a:rPr>
              <a:t> class</a:t>
            </a:r>
            <a:r>
              <a:rPr lang="en-US" dirty="0" smtClean="0"/>
              <a:t> of a. Therefore conjugation results in a partition of a group.</a:t>
            </a:r>
          </a:p>
          <a:p>
            <a:r>
              <a:rPr lang="en-US" dirty="0" smtClean="0"/>
              <a:t>In </a:t>
            </a:r>
            <a:r>
              <a:rPr lang="en-US" dirty="0"/>
              <a:t>the case of the group GL(n) of invertible matrices, the </a:t>
            </a:r>
            <a:r>
              <a:rPr lang="en-US" dirty="0" err="1"/>
              <a:t>conjugacy</a:t>
            </a:r>
            <a:r>
              <a:rPr lang="en-US" dirty="0"/>
              <a:t> relation is called matrix similarity.</a:t>
            </a:r>
          </a:p>
        </p:txBody>
      </p:sp>
    </p:spTree>
    <p:extLst>
      <p:ext uri="{BB962C8B-B14F-4D97-AF65-F5344CB8AC3E}">
        <p14:creationId xmlns:p14="http://schemas.microsoft.com/office/powerpoint/2010/main" val="1034876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Conjugacy</a:t>
            </a:r>
            <a:r>
              <a:rPr lang="en-US" dirty="0" smtClean="0"/>
              <a:t> class</a:t>
            </a:r>
            <a:endParaRPr lang="en-US" dirty="0"/>
          </a:p>
        </p:txBody>
      </p:sp>
      <p:sp>
        <p:nvSpPr>
          <p:cNvPr id="3" name="Content Placeholder 2"/>
          <p:cNvSpPr>
            <a:spLocks noGrp="1"/>
          </p:cNvSpPr>
          <p:nvPr>
            <p:ph idx="1"/>
          </p:nvPr>
        </p:nvSpPr>
        <p:spPr/>
        <p:txBody>
          <a:bodyPr>
            <a:normAutofit/>
          </a:bodyPr>
          <a:lstStyle/>
          <a:p>
            <a:r>
              <a:rPr lang="en-US" dirty="0" smtClean="0"/>
              <a:t>Let G be a group and a is an element, the set that is consisted by all the conjugates of a is called </a:t>
            </a:r>
            <a:r>
              <a:rPr lang="en-US" dirty="0" smtClean="0">
                <a:solidFill>
                  <a:srgbClr val="0000FF"/>
                </a:solidFill>
              </a:rPr>
              <a:t>the </a:t>
            </a:r>
            <a:r>
              <a:rPr lang="en-US" dirty="0" err="1" smtClean="0">
                <a:solidFill>
                  <a:srgbClr val="0000FF"/>
                </a:solidFill>
              </a:rPr>
              <a:t>conjugacy</a:t>
            </a:r>
            <a:r>
              <a:rPr lang="en-US" dirty="0" smtClean="0">
                <a:solidFill>
                  <a:srgbClr val="0000FF"/>
                </a:solidFill>
              </a:rPr>
              <a:t> class of a</a:t>
            </a:r>
            <a:r>
              <a:rPr lang="en-US" dirty="0" smtClean="0"/>
              <a:t>, denoted as </a:t>
            </a:r>
            <a:r>
              <a:rPr lang="en-US" dirty="0" err="1" smtClean="0"/>
              <a:t>Cl</a:t>
            </a:r>
            <a:r>
              <a:rPr lang="en-US" dirty="0" smtClean="0"/>
              <a:t>(</a:t>
            </a:r>
            <a:r>
              <a:rPr lang="en-US" dirty="0"/>
              <a:t>a) = </a:t>
            </a:r>
            <a:r>
              <a:rPr lang="en-US" dirty="0" smtClean="0"/>
              <a:t>{ </a:t>
            </a:r>
            <a:r>
              <a:rPr lang="en-US" dirty="0"/>
              <a:t>b ∈ G | there exists g ∈ G with b = gag</a:t>
            </a:r>
            <a:r>
              <a:rPr lang="en-US" baseline="30000" dirty="0"/>
              <a:t>−1</a:t>
            </a:r>
            <a:r>
              <a:rPr lang="en-US" dirty="0"/>
              <a:t> </a:t>
            </a:r>
            <a:r>
              <a:rPr lang="en-US" dirty="0" smtClean="0"/>
              <a:t>}</a:t>
            </a:r>
          </a:p>
          <a:p>
            <a:pPr lvl="1"/>
            <a:r>
              <a:rPr lang="en-US" dirty="0" err="1"/>
              <a:t>Cl</a:t>
            </a:r>
            <a:r>
              <a:rPr lang="en-US" dirty="0"/>
              <a:t>(e)= {e}</a:t>
            </a:r>
          </a:p>
          <a:p>
            <a:pPr lvl="1"/>
            <a:r>
              <a:rPr lang="en-US" dirty="0"/>
              <a:t>If G is </a:t>
            </a:r>
            <a:r>
              <a:rPr lang="en-US" dirty="0" err="1"/>
              <a:t>Abelian</a:t>
            </a:r>
            <a:r>
              <a:rPr lang="en-US" dirty="0"/>
              <a:t>, then gag</a:t>
            </a:r>
            <a:r>
              <a:rPr lang="en-US" baseline="30000" dirty="0"/>
              <a:t>−1</a:t>
            </a:r>
            <a:r>
              <a:rPr lang="en-US" dirty="0"/>
              <a:t> = a for all a and g in G; so </a:t>
            </a:r>
            <a:r>
              <a:rPr lang="en-US" dirty="0" err="1"/>
              <a:t>Cl</a:t>
            </a:r>
            <a:r>
              <a:rPr lang="en-US" dirty="0"/>
              <a:t>(a) = {a} for all a in G</a:t>
            </a:r>
            <a:r>
              <a:rPr lang="en-US" dirty="0" smtClean="0"/>
              <a:t>.</a:t>
            </a:r>
          </a:p>
          <a:p>
            <a:r>
              <a:rPr lang="en-US" dirty="0"/>
              <a:t>Examples</a:t>
            </a:r>
          </a:p>
          <a:p>
            <a:pPr lvl="1"/>
            <a:r>
              <a:rPr lang="en-US" dirty="0" smtClean="0"/>
              <a:t>Symmetric </a:t>
            </a:r>
            <a:r>
              <a:rPr lang="en-US" dirty="0"/>
              <a:t>group S</a:t>
            </a:r>
            <a:r>
              <a:rPr lang="en-US" baseline="-25000" dirty="0"/>
              <a:t>3</a:t>
            </a:r>
            <a:r>
              <a:rPr lang="en-US" dirty="0"/>
              <a:t> has three </a:t>
            </a:r>
            <a:r>
              <a:rPr lang="en-US" dirty="0" err="1"/>
              <a:t>conjugacy</a:t>
            </a:r>
            <a:r>
              <a:rPr lang="en-US" dirty="0"/>
              <a:t> classes: {e}, {(1,2), (1,3), (2,3)}, {(1,2,3), (1,3,2)}</a:t>
            </a:r>
          </a:p>
          <a:p>
            <a:pPr lvl="1"/>
            <a:r>
              <a:rPr lang="en-US" dirty="0"/>
              <a:t>S</a:t>
            </a:r>
            <a:r>
              <a:rPr lang="en-US" baseline="-25000" dirty="0"/>
              <a:t>4</a:t>
            </a:r>
            <a:r>
              <a:rPr lang="en-US" dirty="0"/>
              <a:t> has five </a:t>
            </a:r>
            <a:r>
              <a:rPr lang="en-US" dirty="0" err="1"/>
              <a:t>conjugacy</a:t>
            </a:r>
            <a:r>
              <a:rPr lang="en-US" dirty="0"/>
              <a:t> classes: {e}, (2), (3), (4), (2)(</a:t>
            </a:r>
            <a:r>
              <a:rPr lang="en-US" dirty="0" smtClean="0"/>
              <a:t>2</a:t>
            </a:r>
            <a:r>
              <a:rPr lang="en-US" dirty="0"/>
              <a:t>)</a:t>
            </a:r>
            <a:endParaRPr lang="en-US" dirty="0" smtClean="0"/>
          </a:p>
        </p:txBody>
      </p:sp>
    </p:spTree>
    <p:extLst>
      <p:ext uri="{BB962C8B-B14F-4D97-AF65-F5344CB8AC3E}">
        <p14:creationId xmlns:p14="http://schemas.microsoft.com/office/powerpoint/2010/main" val="1969259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2270658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subgroup</a:t>
            </a:r>
            <a:endParaRPr lang="en-US" dirty="0"/>
          </a:p>
        </p:txBody>
      </p:sp>
      <p:sp>
        <p:nvSpPr>
          <p:cNvPr id="3" name="Content Placeholder 2"/>
          <p:cNvSpPr>
            <a:spLocks noGrp="1"/>
          </p:cNvSpPr>
          <p:nvPr>
            <p:ph idx="1"/>
          </p:nvPr>
        </p:nvSpPr>
        <p:spPr>
          <a:xfrm>
            <a:off x="457200" y="1465879"/>
            <a:ext cx="8229600" cy="4876800"/>
          </a:xfrm>
        </p:spPr>
        <p:txBody>
          <a:bodyPr>
            <a:normAutofit/>
          </a:bodyPr>
          <a:lstStyle/>
          <a:p>
            <a:r>
              <a:rPr lang="en-US" sz="2000" dirty="0" smtClean="0"/>
              <a:t>A </a:t>
            </a:r>
            <a:r>
              <a:rPr lang="en-US" sz="2000" dirty="0"/>
              <a:t>normal </a:t>
            </a:r>
            <a:r>
              <a:rPr lang="en-US" sz="2000" dirty="0" smtClean="0"/>
              <a:t>subgroup (or called </a:t>
            </a:r>
            <a:r>
              <a:rPr lang="en-US" sz="2000" dirty="0" smtClean="0">
                <a:solidFill>
                  <a:srgbClr val="FF0000"/>
                </a:solidFill>
              </a:rPr>
              <a:t>invariant subgroup</a:t>
            </a:r>
            <a:r>
              <a:rPr lang="en-US" sz="2000" dirty="0" smtClean="0"/>
              <a:t>) </a:t>
            </a:r>
            <a:r>
              <a:rPr lang="en-US" sz="2000" dirty="0"/>
              <a:t>is a subgroup which is </a:t>
            </a:r>
            <a:r>
              <a:rPr lang="en-US" sz="2000" dirty="0">
                <a:solidFill>
                  <a:srgbClr val="0000FF"/>
                </a:solidFill>
              </a:rPr>
              <a:t>invariant</a:t>
            </a:r>
            <a:r>
              <a:rPr lang="en-US" sz="2000" dirty="0"/>
              <a:t> under </a:t>
            </a:r>
            <a:r>
              <a:rPr lang="en-US" sz="2000" dirty="0">
                <a:solidFill>
                  <a:srgbClr val="0000FF"/>
                </a:solidFill>
              </a:rPr>
              <a:t>conjugation</a:t>
            </a:r>
            <a:r>
              <a:rPr lang="en-US" sz="2000" dirty="0"/>
              <a:t> by members of the group of which it is a </a:t>
            </a:r>
            <a:r>
              <a:rPr lang="en-US" sz="2000" dirty="0" smtClean="0"/>
              <a:t>part.</a:t>
            </a:r>
          </a:p>
          <a:p>
            <a:r>
              <a:rPr lang="en-US" sz="2000" dirty="0" smtClean="0"/>
              <a:t>In </a:t>
            </a:r>
            <a:r>
              <a:rPr lang="en-US" sz="2000" dirty="0"/>
              <a:t>other words, a subgroup H of a group G is normal in G if and only if </a:t>
            </a:r>
            <a:r>
              <a:rPr lang="en-US" sz="2000" dirty="0" err="1" smtClean="0"/>
              <a:t>gH</a:t>
            </a:r>
            <a:r>
              <a:rPr lang="en-US" sz="2000" dirty="0" smtClean="0"/>
              <a:t> </a:t>
            </a:r>
            <a:r>
              <a:rPr lang="en-US" sz="2000" dirty="0"/>
              <a:t>= </a:t>
            </a:r>
            <a:r>
              <a:rPr lang="en-US" sz="2000" dirty="0" smtClean="0"/>
              <a:t>Hg </a:t>
            </a:r>
            <a:r>
              <a:rPr lang="en-US" sz="2000" dirty="0"/>
              <a:t>for all g in </a:t>
            </a:r>
            <a:r>
              <a:rPr lang="en-US" sz="2000" dirty="0" smtClean="0"/>
              <a:t>G;</a:t>
            </a:r>
          </a:p>
          <a:p>
            <a:pPr lvl="1"/>
            <a:r>
              <a:rPr lang="en-US" sz="1800" dirty="0" smtClean="0"/>
              <a:t>i.e</a:t>
            </a:r>
            <a:r>
              <a:rPr lang="en-US" sz="1800" dirty="0"/>
              <a:t>., the sets of </a:t>
            </a:r>
            <a:r>
              <a:rPr lang="en-US" sz="1800" dirty="0">
                <a:solidFill>
                  <a:srgbClr val="0000FF"/>
                </a:solidFill>
              </a:rPr>
              <a:t>left </a:t>
            </a:r>
            <a:r>
              <a:rPr lang="en-US" sz="1800" dirty="0" err="1" smtClean="0">
                <a:solidFill>
                  <a:srgbClr val="0000FF"/>
                </a:solidFill>
              </a:rPr>
              <a:t>coset</a:t>
            </a:r>
            <a:r>
              <a:rPr lang="en-US" sz="1800" dirty="0" smtClean="0"/>
              <a:t> and </a:t>
            </a:r>
            <a:r>
              <a:rPr lang="en-US" sz="1800" dirty="0">
                <a:solidFill>
                  <a:srgbClr val="0000FF"/>
                </a:solidFill>
              </a:rPr>
              <a:t>right</a:t>
            </a:r>
            <a:r>
              <a:rPr lang="en-US" sz="1800" dirty="0"/>
              <a:t> </a:t>
            </a:r>
            <a:r>
              <a:rPr lang="en-US" sz="1800" dirty="0" err="1" smtClean="0">
                <a:solidFill>
                  <a:srgbClr val="0000FF"/>
                </a:solidFill>
              </a:rPr>
              <a:t>coset</a:t>
            </a:r>
            <a:r>
              <a:rPr lang="en-US" sz="1800" dirty="0" smtClean="0">
                <a:solidFill>
                  <a:srgbClr val="0000FF"/>
                </a:solidFill>
              </a:rPr>
              <a:t> of </a:t>
            </a:r>
            <a:r>
              <a:rPr lang="en-US" sz="1800" dirty="0" smtClean="0">
                <a:solidFill>
                  <a:srgbClr val="FF0000"/>
                </a:solidFill>
              </a:rPr>
              <a:t>any </a:t>
            </a:r>
            <a:r>
              <a:rPr lang="en-US" sz="1800" dirty="0" err="1" smtClean="0">
                <a:solidFill>
                  <a:srgbClr val="FF0000"/>
                </a:solidFill>
              </a:rPr>
              <a:t>g</a:t>
            </a:r>
            <a:r>
              <a:rPr lang="en-US" sz="1800" dirty="0" err="1">
                <a:solidFill>
                  <a:srgbClr val="FF0000"/>
                </a:solidFill>
              </a:rPr>
              <a:t>∈</a:t>
            </a:r>
            <a:r>
              <a:rPr lang="en-US" sz="1800" dirty="0" err="1" smtClean="0">
                <a:solidFill>
                  <a:srgbClr val="FF0000"/>
                </a:solidFill>
              </a:rPr>
              <a:t>G</a:t>
            </a:r>
            <a:r>
              <a:rPr lang="en-US" sz="1800" dirty="0" smtClean="0"/>
              <a:t> coincide (</a:t>
            </a:r>
            <a:r>
              <a:rPr lang="en-US" sz="1800" dirty="0" err="1" smtClean="0"/>
              <a:t>gH</a:t>
            </a:r>
            <a:r>
              <a:rPr lang="en-US" sz="1800" dirty="0" smtClean="0"/>
              <a:t> = Hg);</a:t>
            </a:r>
          </a:p>
          <a:p>
            <a:r>
              <a:rPr lang="en-US" sz="2000" dirty="0" smtClean="0"/>
              <a:t>Normal </a:t>
            </a:r>
            <a:r>
              <a:rPr lang="en-US" sz="2000" dirty="0"/>
              <a:t>subgroups (and only normal subgroups) can be used to construct </a:t>
            </a:r>
            <a:r>
              <a:rPr lang="en-US" sz="2000" dirty="0">
                <a:solidFill>
                  <a:srgbClr val="0000FF"/>
                </a:solidFill>
              </a:rPr>
              <a:t>quotient groups</a:t>
            </a:r>
            <a:r>
              <a:rPr lang="en-US" sz="2000" dirty="0"/>
              <a:t> from a given </a:t>
            </a:r>
            <a:r>
              <a:rPr lang="en-US" sz="2000" dirty="0" smtClean="0"/>
              <a:t>group;</a:t>
            </a:r>
          </a:p>
          <a:p>
            <a:r>
              <a:rPr lang="en-US" sz="2000" dirty="0" err="1"/>
              <a:t>Évariste</a:t>
            </a:r>
            <a:r>
              <a:rPr lang="en-US" sz="2000" dirty="0"/>
              <a:t> Galois was the first to realize the importance of the existence of normal </a:t>
            </a:r>
            <a:r>
              <a:rPr lang="en-US" sz="2000" dirty="0" smtClean="0"/>
              <a:t>subgroups.</a:t>
            </a:r>
            <a:endParaRPr lang="en-US" sz="2000" dirty="0"/>
          </a:p>
        </p:txBody>
      </p:sp>
      <p:pic>
        <p:nvPicPr>
          <p:cNvPr id="5" name="Picture 4"/>
          <p:cNvPicPr>
            <a:picLocks noChangeAspect="1"/>
          </p:cNvPicPr>
          <p:nvPr/>
        </p:nvPicPr>
        <p:blipFill>
          <a:blip r:embed="rId2"/>
          <a:stretch>
            <a:fillRect/>
          </a:stretch>
        </p:blipFill>
        <p:spPr>
          <a:xfrm>
            <a:off x="605526" y="4962795"/>
            <a:ext cx="7956760" cy="1772323"/>
          </a:xfrm>
          <a:prstGeom prst="rect">
            <a:avLst/>
          </a:prstGeom>
          <a:ln>
            <a:solidFill>
              <a:srgbClr val="008000"/>
            </a:solidFill>
          </a:ln>
        </p:spPr>
      </p:pic>
    </p:spTree>
    <p:extLst>
      <p:ext uri="{BB962C8B-B14F-4D97-AF65-F5344CB8AC3E}">
        <p14:creationId xmlns:p14="http://schemas.microsoft.com/office/powerpoint/2010/main" val="3886712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4866"/>
            <a:ext cx="8229600" cy="6051726"/>
          </a:xfrm>
        </p:spPr>
        <p:txBody>
          <a:bodyPr>
            <a:normAutofit fontScale="92500" lnSpcReduction="20000"/>
          </a:bodyPr>
          <a:lstStyle/>
          <a:p>
            <a:r>
              <a:rPr lang="en-US" dirty="0"/>
              <a:t>The image of conjugation of N by any element of G is N: ∀g ∈ G, gNg</a:t>
            </a:r>
            <a:r>
              <a:rPr lang="en-US" baseline="30000" dirty="0"/>
              <a:t>−1</a:t>
            </a:r>
            <a:r>
              <a:rPr lang="en-US" dirty="0"/>
              <a:t> = N</a:t>
            </a:r>
            <a:r>
              <a:rPr lang="en-US" dirty="0" smtClean="0"/>
              <a:t>.</a:t>
            </a:r>
          </a:p>
          <a:p>
            <a:r>
              <a:rPr lang="en-US" dirty="0"/>
              <a:t>Any two elements commute regarding the normal subgroup membership relation: ∀g, h ∈ G, </a:t>
            </a:r>
            <a:r>
              <a:rPr lang="en-US" dirty="0" err="1"/>
              <a:t>gh</a:t>
            </a:r>
            <a:r>
              <a:rPr lang="en-US" dirty="0"/>
              <a:t> ∈ N ⇔ hg ∈ N</a:t>
            </a:r>
            <a:r>
              <a:rPr lang="en-US" dirty="0" smtClean="0"/>
              <a:t>.</a:t>
            </a:r>
          </a:p>
          <a:p>
            <a:r>
              <a:rPr lang="en-US" dirty="0"/>
              <a:t>The subgroup {e} consisting of just the identity element of G and G itself are always normal subgroups of G. The former is called the </a:t>
            </a:r>
            <a:r>
              <a:rPr lang="en-US" dirty="0">
                <a:solidFill>
                  <a:srgbClr val="FF0000"/>
                </a:solidFill>
              </a:rPr>
              <a:t>trivial subgroup</a:t>
            </a:r>
            <a:r>
              <a:rPr lang="en-US" dirty="0"/>
              <a:t>, and if these are the only normal subgroups, then G is said to be </a:t>
            </a:r>
            <a:r>
              <a:rPr lang="en-US" dirty="0" smtClean="0">
                <a:solidFill>
                  <a:srgbClr val="FF0000"/>
                </a:solidFill>
              </a:rPr>
              <a:t>simple</a:t>
            </a:r>
            <a:r>
              <a:rPr lang="en-US" dirty="0" smtClean="0"/>
              <a:t>.</a:t>
            </a:r>
          </a:p>
          <a:p>
            <a:r>
              <a:rPr lang="en-US" dirty="0"/>
              <a:t>All subgroups, N, of an </a:t>
            </a:r>
            <a:r>
              <a:rPr lang="en-US" dirty="0" err="1"/>
              <a:t>abelian</a:t>
            </a:r>
            <a:r>
              <a:rPr lang="en-US" dirty="0"/>
              <a:t> group, G, are normal, because </a:t>
            </a:r>
            <a:r>
              <a:rPr lang="en-US" dirty="0" err="1"/>
              <a:t>gN</a:t>
            </a:r>
            <a:r>
              <a:rPr lang="en-US" dirty="0"/>
              <a:t> = Ng. A group that is not </a:t>
            </a:r>
            <a:r>
              <a:rPr lang="en-US" dirty="0" err="1"/>
              <a:t>abelian</a:t>
            </a:r>
            <a:r>
              <a:rPr lang="en-US" dirty="0"/>
              <a:t> but for which every subgroup is normal is called a </a:t>
            </a:r>
            <a:r>
              <a:rPr lang="en-US" dirty="0">
                <a:solidFill>
                  <a:srgbClr val="FF0000"/>
                </a:solidFill>
              </a:rPr>
              <a:t>Hamiltonian group</a:t>
            </a:r>
            <a:r>
              <a:rPr lang="en-US" dirty="0" smtClean="0"/>
              <a:t>.</a:t>
            </a:r>
          </a:p>
          <a:p>
            <a:r>
              <a:rPr lang="en-US" dirty="0"/>
              <a:t>The translation group in any dimension is a normal subgroup of the Euclidean group (with the orthogonal group as the quotient group); for example in 3D rotating, translating, and rotating back results in only </a:t>
            </a:r>
            <a:r>
              <a:rPr lang="en-US" dirty="0" smtClean="0"/>
              <a:t>translation</a:t>
            </a:r>
          </a:p>
          <a:p>
            <a:r>
              <a:rPr lang="en-US" dirty="0" smtClean="0"/>
              <a:t>The </a:t>
            </a:r>
            <a:r>
              <a:rPr lang="en-US" dirty="0"/>
              <a:t>largest subgroup of H that is normal in </a:t>
            </a:r>
            <a:r>
              <a:rPr lang="en-US" dirty="0" smtClean="0"/>
              <a:t>G is called the </a:t>
            </a:r>
            <a:r>
              <a:rPr lang="en-US" dirty="0" smtClean="0">
                <a:solidFill>
                  <a:srgbClr val="FF0000"/>
                </a:solidFill>
              </a:rPr>
              <a:t>core</a:t>
            </a:r>
            <a:r>
              <a:rPr lang="en-US" dirty="0" smtClean="0"/>
              <a:t> of H in G. </a:t>
            </a:r>
          </a:p>
          <a:p>
            <a:r>
              <a:rPr lang="en-US" dirty="0" smtClean="0"/>
              <a:t>Examples:</a:t>
            </a:r>
          </a:p>
          <a:p>
            <a:pPr lvl="1"/>
            <a:r>
              <a:rPr lang="en-US" dirty="0" smtClean="0"/>
              <a:t>S3 has four non-trivial subgroups: {e, (1,2)}, {e, (1,3)}, {e, (2,3)}, {e, (1,2,3), (1,3,2)}, but only the last one is a normal subgroup.</a:t>
            </a:r>
            <a:endParaRPr lang="en-US" dirty="0"/>
          </a:p>
        </p:txBody>
      </p:sp>
    </p:spTree>
    <p:extLst>
      <p:ext uri="{BB962C8B-B14F-4D97-AF65-F5344CB8AC3E}">
        <p14:creationId xmlns:p14="http://schemas.microsoft.com/office/powerpoint/2010/main" val="452453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Coset</a:t>
            </a:r>
            <a:endParaRPr lang="en-US" dirty="0"/>
          </a:p>
        </p:txBody>
      </p:sp>
      <p:sp>
        <p:nvSpPr>
          <p:cNvPr id="3" name="Content Placeholder 2"/>
          <p:cNvSpPr>
            <a:spLocks noGrp="1"/>
          </p:cNvSpPr>
          <p:nvPr>
            <p:ph idx="1"/>
          </p:nvPr>
        </p:nvSpPr>
        <p:spPr/>
        <p:txBody>
          <a:bodyPr>
            <a:normAutofit fontScale="92500" lnSpcReduction="10000"/>
          </a:bodyPr>
          <a:lstStyle/>
          <a:p>
            <a:r>
              <a:rPr lang="en-US" dirty="0"/>
              <a:t>if G is a group, and H is a subgroup of G, and g is an element of G, </a:t>
            </a:r>
            <a:r>
              <a:rPr lang="en-US" dirty="0" smtClean="0"/>
              <a:t>then</a:t>
            </a:r>
            <a:endParaRPr lang="en-US" dirty="0"/>
          </a:p>
          <a:p>
            <a:pPr marL="0" indent="0">
              <a:buNone/>
            </a:pPr>
            <a:r>
              <a:rPr lang="en-US" dirty="0"/>
              <a:t> </a:t>
            </a:r>
            <a:r>
              <a:rPr lang="en-US" dirty="0" smtClean="0"/>
              <a:t>   </a:t>
            </a:r>
            <a:r>
              <a:rPr lang="en-US" dirty="0" err="1" smtClean="0"/>
              <a:t>gH</a:t>
            </a:r>
            <a:r>
              <a:rPr lang="en-US" dirty="0" smtClean="0"/>
              <a:t> </a:t>
            </a:r>
            <a:r>
              <a:rPr lang="en-US" dirty="0"/>
              <a:t>= { </a:t>
            </a:r>
            <a:r>
              <a:rPr lang="en-US" dirty="0" err="1"/>
              <a:t>gh</a:t>
            </a:r>
            <a:r>
              <a:rPr lang="en-US" dirty="0"/>
              <a:t> : </a:t>
            </a:r>
            <a:r>
              <a:rPr lang="en-US" dirty="0" err="1" smtClean="0"/>
              <a:t>h</a:t>
            </a:r>
            <a:r>
              <a:rPr lang="en-US" dirty="0" err="1"/>
              <a:t>∈</a:t>
            </a:r>
            <a:r>
              <a:rPr lang="en-US" dirty="0" err="1" smtClean="0"/>
              <a:t>H</a:t>
            </a:r>
            <a:r>
              <a:rPr lang="en-US" dirty="0"/>
              <a:t> } is the </a:t>
            </a:r>
            <a:r>
              <a:rPr lang="en-US" dirty="0">
                <a:solidFill>
                  <a:srgbClr val="FF0000"/>
                </a:solidFill>
              </a:rPr>
              <a:t>left </a:t>
            </a:r>
            <a:r>
              <a:rPr lang="en-US" dirty="0" err="1">
                <a:solidFill>
                  <a:srgbClr val="FF0000"/>
                </a:solidFill>
              </a:rPr>
              <a:t>coset</a:t>
            </a:r>
            <a:r>
              <a:rPr lang="en-US" dirty="0"/>
              <a:t> of H in G with respect to </a:t>
            </a:r>
            <a:r>
              <a:rPr lang="en-US" dirty="0" smtClean="0"/>
              <a:t>g</a:t>
            </a:r>
            <a:endParaRPr lang="en-US" dirty="0"/>
          </a:p>
          <a:p>
            <a:pPr marL="0" indent="0">
              <a:buNone/>
            </a:pPr>
            <a:r>
              <a:rPr lang="en-US" dirty="0" smtClean="0"/>
              <a:t>    Hg </a:t>
            </a:r>
            <a:r>
              <a:rPr lang="en-US" dirty="0"/>
              <a:t>= { hg : </a:t>
            </a:r>
            <a:r>
              <a:rPr lang="en-US" dirty="0" err="1" smtClean="0"/>
              <a:t>h</a:t>
            </a:r>
            <a:r>
              <a:rPr lang="en-US" dirty="0" err="1"/>
              <a:t>∈</a:t>
            </a:r>
            <a:r>
              <a:rPr lang="en-US" dirty="0" err="1" smtClean="0"/>
              <a:t>H</a:t>
            </a:r>
            <a:r>
              <a:rPr lang="en-US" dirty="0"/>
              <a:t> } is the </a:t>
            </a:r>
            <a:r>
              <a:rPr lang="en-US" dirty="0">
                <a:solidFill>
                  <a:srgbClr val="FF0000"/>
                </a:solidFill>
              </a:rPr>
              <a:t>right </a:t>
            </a:r>
            <a:r>
              <a:rPr lang="en-US" dirty="0" err="1">
                <a:solidFill>
                  <a:srgbClr val="FF0000"/>
                </a:solidFill>
              </a:rPr>
              <a:t>coset</a:t>
            </a:r>
            <a:r>
              <a:rPr lang="en-US" dirty="0"/>
              <a:t> of H in G with respect to g</a:t>
            </a:r>
            <a:r>
              <a:rPr lang="en-US" dirty="0" smtClean="0"/>
              <a:t>.</a:t>
            </a:r>
          </a:p>
          <a:p>
            <a:r>
              <a:rPr lang="en-US" dirty="0"/>
              <a:t> Although derived from a subgroup, </a:t>
            </a:r>
            <a:r>
              <a:rPr lang="en-US" dirty="0" err="1"/>
              <a:t>cosets</a:t>
            </a:r>
            <a:r>
              <a:rPr lang="en-US" dirty="0"/>
              <a:t> are not usually themselves subgroups of G, only </a:t>
            </a:r>
            <a:r>
              <a:rPr lang="en-US" dirty="0">
                <a:solidFill>
                  <a:srgbClr val="0000FF"/>
                </a:solidFill>
              </a:rPr>
              <a:t>subsets</a:t>
            </a:r>
            <a:r>
              <a:rPr lang="en-US" dirty="0" smtClean="0"/>
              <a:t>.</a:t>
            </a:r>
          </a:p>
          <a:p>
            <a:r>
              <a:rPr lang="en-US" dirty="0" smtClean="0"/>
              <a:t>In other words, if a subgroup H is the same as its conjugate subgroup gHg</a:t>
            </a:r>
            <a:r>
              <a:rPr lang="en-US" baseline="30000" dirty="0" smtClean="0"/>
              <a:t>-1</a:t>
            </a:r>
            <a:r>
              <a:rPr lang="en-US" dirty="0" smtClean="0"/>
              <a:t>, then H is called normal.</a:t>
            </a:r>
          </a:p>
          <a:p>
            <a:r>
              <a:rPr lang="en-US" dirty="0" smtClean="0"/>
              <a:t>The </a:t>
            </a:r>
            <a:r>
              <a:rPr lang="en-US" dirty="0" err="1" smtClean="0"/>
              <a:t>cosets</a:t>
            </a:r>
            <a:r>
              <a:rPr lang="en-US" dirty="0" smtClean="0"/>
              <a:t> form a group called the </a:t>
            </a:r>
            <a:r>
              <a:rPr lang="en-US" dirty="0" smtClean="0">
                <a:solidFill>
                  <a:srgbClr val="0000FF"/>
                </a:solidFill>
              </a:rPr>
              <a:t>quotient group or factor group</a:t>
            </a:r>
            <a:r>
              <a:rPr lang="en-US" dirty="0" smtClean="0"/>
              <a:t>.</a:t>
            </a:r>
          </a:p>
          <a:p>
            <a:r>
              <a:rPr lang="en-US" dirty="0" smtClean="0"/>
              <a:t>Examples</a:t>
            </a:r>
          </a:p>
          <a:p>
            <a:pPr lvl="1"/>
            <a:r>
              <a:rPr lang="en-US" dirty="0" smtClean="0"/>
              <a:t>Z</a:t>
            </a:r>
            <a:r>
              <a:rPr lang="en-US" baseline="-25000" dirty="0" smtClean="0"/>
              <a:t>8</a:t>
            </a:r>
            <a:r>
              <a:rPr lang="en-US" dirty="0" smtClean="0"/>
              <a:t> has two non-trivial subgroups: {0, 4}, {0,2,4,6}. Left </a:t>
            </a:r>
            <a:r>
              <a:rPr lang="en-US" dirty="0" err="1" smtClean="0"/>
              <a:t>cosets</a:t>
            </a:r>
            <a:r>
              <a:rPr lang="en-US" dirty="0" smtClean="0"/>
              <a:t> of {0,4} are {0,4}, {1,5}, {2,6}, {3,7}; left </a:t>
            </a:r>
            <a:r>
              <a:rPr lang="en-US" dirty="0" err="1" smtClean="0"/>
              <a:t>cosets</a:t>
            </a:r>
            <a:r>
              <a:rPr lang="en-US" dirty="0" smtClean="0"/>
              <a:t> of {0,2,4,6} are {0,2,4,6}, {1,3,5,7}. Both of {0,4} and {0,2,4,6} are normal subgroups</a:t>
            </a:r>
          </a:p>
        </p:txBody>
      </p:sp>
    </p:spTree>
    <p:extLst>
      <p:ext uri="{BB962C8B-B14F-4D97-AF65-F5344CB8AC3E}">
        <p14:creationId xmlns:p14="http://schemas.microsoft.com/office/powerpoint/2010/main" val="1790905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Quotient group</a:t>
            </a:r>
            <a:endParaRPr lang="en-US" dirty="0"/>
          </a:p>
        </p:txBody>
      </p:sp>
      <p:sp>
        <p:nvSpPr>
          <p:cNvPr id="3" name="Content Placeholder 2"/>
          <p:cNvSpPr>
            <a:spLocks noGrp="1"/>
          </p:cNvSpPr>
          <p:nvPr>
            <p:ph idx="1"/>
          </p:nvPr>
        </p:nvSpPr>
        <p:spPr>
          <a:xfrm>
            <a:off x="457200" y="1379842"/>
            <a:ext cx="8229600" cy="5323994"/>
          </a:xfrm>
        </p:spPr>
        <p:txBody>
          <a:bodyPr>
            <a:normAutofit fontScale="85000" lnSpcReduction="10000"/>
          </a:bodyPr>
          <a:lstStyle/>
          <a:p>
            <a:r>
              <a:rPr lang="en-US" dirty="0"/>
              <a:t>Let N be a </a:t>
            </a:r>
            <a:r>
              <a:rPr lang="en-US" dirty="0">
                <a:solidFill>
                  <a:srgbClr val="FF0000"/>
                </a:solidFill>
              </a:rPr>
              <a:t>normal subgroup</a:t>
            </a:r>
            <a:r>
              <a:rPr lang="en-US" dirty="0"/>
              <a:t> of a group G. We define the set G/N to be the set of all left </a:t>
            </a:r>
            <a:r>
              <a:rPr lang="en-US" dirty="0" err="1"/>
              <a:t>cosets</a:t>
            </a:r>
            <a:r>
              <a:rPr lang="en-US" dirty="0"/>
              <a:t> of N in G, i.e., G/N = { </a:t>
            </a:r>
            <a:r>
              <a:rPr lang="en-US" dirty="0" err="1"/>
              <a:t>aN</a:t>
            </a:r>
            <a:r>
              <a:rPr lang="en-US" dirty="0"/>
              <a:t> : a ∈ G </a:t>
            </a:r>
            <a:r>
              <a:rPr lang="en-US" dirty="0" smtClean="0"/>
              <a:t>}, then the set </a:t>
            </a:r>
            <a:r>
              <a:rPr lang="en-US" dirty="0" smtClean="0">
                <a:solidFill>
                  <a:srgbClr val="FF0000"/>
                </a:solidFill>
              </a:rPr>
              <a:t>G/N</a:t>
            </a:r>
            <a:r>
              <a:rPr lang="en-US" dirty="0" smtClean="0"/>
              <a:t> together with the </a:t>
            </a:r>
            <a:r>
              <a:rPr lang="en-US" dirty="0" smtClean="0">
                <a:solidFill>
                  <a:srgbClr val="FF0000"/>
                </a:solidFill>
              </a:rPr>
              <a:t>multiplication operation on sets</a:t>
            </a:r>
            <a:r>
              <a:rPr lang="en-US" dirty="0" smtClean="0"/>
              <a:t> (i.e. subsets in G) forms a group, called quotient group.</a:t>
            </a:r>
          </a:p>
          <a:p>
            <a:r>
              <a:rPr lang="en-US" dirty="0" smtClean="0"/>
              <a:t>The key: if N is a normal subgroup, the multiplication of its left </a:t>
            </a:r>
            <a:r>
              <a:rPr lang="en-US" dirty="0" err="1" smtClean="0"/>
              <a:t>cosets</a:t>
            </a:r>
            <a:r>
              <a:rPr lang="en-US" dirty="0" smtClean="0"/>
              <a:t> satisfies closure, associativity, identity, </a:t>
            </a:r>
            <a:r>
              <a:rPr lang="en-US" dirty="0" err="1" smtClean="0"/>
              <a:t>inversibility</a:t>
            </a:r>
            <a:r>
              <a:rPr lang="en-US" dirty="0" smtClean="0"/>
              <a:t> (</a:t>
            </a:r>
            <a:r>
              <a:rPr lang="en-US" dirty="0" smtClean="0">
                <a:solidFill>
                  <a:srgbClr val="0000FF"/>
                </a:solidFill>
              </a:rPr>
              <a:t>homomorphism</a:t>
            </a:r>
            <a:r>
              <a:rPr lang="en-US" dirty="0" smtClean="0"/>
              <a:t>)</a:t>
            </a:r>
          </a:p>
          <a:p>
            <a:pPr lvl="1"/>
            <a:r>
              <a:rPr lang="en-US" dirty="0" smtClean="0"/>
              <a:t>Closure: (</a:t>
            </a:r>
            <a:r>
              <a:rPr lang="en-US" dirty="0" err="1" smtClean="0"/>
              <a:t>aN</a:t>
            </a:r>
            <a:r>
              <a:rPr lang="en-US" dirty="0" smtClean="0"/>
              <a:t>)(</a:t>
            </a:r>
            <a:r>
              <a:rPr lang="en-US" dirty="0" err="1" smtClean="0"/>
              <a:t>bN</a:t>
            </a:r>
            <a:r>
              <a:rPr lang="en-US" dirty="0" smtClean="0"/>
              <a:t>) = a(</a:t>
            </a:r>
            <a:r>
              <a:rPr lang="en-US" dirty="0" err="1" smtClean="0"/>
              <a:t>Nb</a:t>
            </a:r>
            <a:r>
              <a:rPr lang="en-US" dirty="0" smtClean="0"/>
              <a:t>)N = a(</a:t>
            </a:r>
            <a:r>
              <a:rPr lang="en-US" dirty="0" err="1" smtClean="0"/>
              <a:t>bN</a:t>
            </a:r>
            <a:r>
              <a:rPr lang="en-US" dirty="0" smtClean="0"/>
              <a:t>)N = (</a:t>
            </a:r>
            <a:r>
              <a:rPr lang="en-US" dirty="0" err="1" smtClean="0"/>
              <a:t>ab</a:t>
            </a:r>
            <a:r>
              <a:rPr lang="en-US" dirty="0" smtClean="0"/>
              <a:t>)NN = (</a:t>
            </a:r>
            <a:r>
              <a:rPr lang="en-US" dirty="0" err="1" smtClean="0"/>
              <a:t>ab</a:t>
            </a:r>
            <a:r>
              <a:rPr lang="en-US" dirty="0" smtClean="0"/>
              <a:t>)N</a:t>
            </a:r>
          </a:p>
          <a:p>
            <a:pPr lvl="1"/>
            <a:r>
              <a:rPr lang="en-US" dirty="0" smtClean="0"/>
              <a:t>Identity and </a:t>
            </a:r>
            <a:r>
              <a:rPr lang="en-US" dirty="0" err="1" smtClean="0"/>
              <a:t>inversibility</a:t>
            </a:r>
            <a:r>
              <a:rPr lang="en-US" dirty="0" smtClean="0"/>
              <a:t>: (a</a:t>
            </a:r>
            <a:r>
              <a:rPr lang="en-US" baseline="30000" dirty="0" smtClean="0"/>
              <a:t>-1</a:t>
            </a:r>
            <a:r>
              <a:rPr lang="en-US" dirty="0" smtClean="0"/>
              <a:t>N)(</a:t>
            </a:r>
            <a:r>
              <a:rPr lang="en-US" dirty="0" err="1" smtClean="0"/>
              <a:t>aN</a:t>
            </a:r>
            <a:r>
              <a:rPr lang="en-US" dirty="0" smtClean="0"/>
              <a:t>) = a</a:t>
            </a:r>
            <a:r>
              <a:rPr lang="en-US" baseline="30000" dirty="0" smtClean="0"/>
              <a:t>-1</a:t>
            </a:r>
            <a:r>
              <a:rPr lang="en-US" dirty="0" smtClean="0"/>
              <a:t>aN = N</a:t>
            </a:r>
          </a:p>
          <a:p>
            <a:r>
              <a:rPr lang="en-US" dirty="0" smtClean="0"/>
              <a:t>The </a:t>
            </a:r>
            <a:r>
              <a:rPr lang="en-US" dirty="0" smtClean="0">
                <a:solidFill>
                  <a:srgbClr val="FF0000"/>
                </a:solidFill>
              </a:rPr>
              <a:t>importance</a:t>
            </a:r>
            <a:r>
              <a:rPr lang="en-US" dirty="0" smtClean="0"/>
              <a:t>: the study of group G is reduced to that of its normal group N and quotient group G/N.</a:t>
            </a:r>
          </a:p>
          <a:p>
            <a:r>
              <a:rPr lang="en-US" dirty="0" smtClean="0"/>
              <a:t>Notice: they are not </a:t>
            </a:r>
            <a:r>
              <a:rPr lang="en-US" dirty="0" smtClean="0">
                <a:solidFill>
                  <a:srgbClr val="0000FF"/>
                </a:solidFill>
              </a:rPr>
              <a:t>ordered sets</a:t>
            </a:r>
          </a:p>
          <a:p>
            <a:r>
              <a:rPr lang="en-US" dirty="0" smtClean="0"/>
              <a:t>Example</a:t>
            </a:r>
          </a:p>
          <a:p>
            <a:pPr lvl="1"/>
            <a:r>
              <a:rPr lang="en-US" dirty="0" smtClean="0"/>
              <a:t>Consider </a:t>
            </a:r>
            <a:r>
              <a:rPr lang="en-US" dirty="0"/>
              <a:t>the group with addition modulo 6: G = {0, 1, 2, 3, 4, 5}. </a:t>
            </a:r>
            <a:endParaRPr lang="en-US" dirty="0" smtClean="0"/>
          </a:p>
          <a:p>
            <a:pPr lvl="1"/>
            <a:r>
              <a:rPr lang="en-US" dirty="0" smtClean="0"/>
              <a:t>Consider </a:t>
            </a:r>
            <a:r>
              <a:rPr lang="en-US" dirty="0"/>
              <a:t>the subgroup N = {0, 3}, which is normal because G is </a:t>
            </a:r>
            <a:r>
              <a:rPr lang="en-US" dirty="0" err="1" smtClean="0"/>
              <a:t>Abelian</a:t>
            </a:r>
            <a:r>
              <a:rPr lang="en-US" dirty="0"/>
              <a:t>. Then the set of (left) </a:t>
            </a:r>
            <a:r>
              <a:rPr lang="en-US" dirty="0" err="1"/>
              <a:t>cosets</a:t>
            </a:r>
            <a:r>
              <a:rPr lang="en-US" dirty="0"/>
              <a:t> is of size three</a:t>
            </a:r>
            <a:r>
              <a:rPr lang="en-US" dirty="0" smtClean="0"/>
              <a:t>:</a:t>
            </a:r>
            <a:endParaRPr lang="en-US" dirty="0"/>
          </a:p>
          <a:p>
            <a:pPr marL="274320" lvl="1" indent="0">
              <a:buNone/>
            </a:pPr>
            <a:r>
              <a:rPr lang="en-US" dirty="0" smtClean="0"/>
              <a:t>G</a:t>
            </a:r>
            <a:r>
              <a:rPr lang="en-US" dirty="0"/>
              <a:t>/N = { </a:t>
            </a:r>
            <a:r>
              <a:rPr lang="en-US" dirty="0" err="1"/>
              <a:t>a+N</a:t>
            </a:r>
            <a:r>
              <a:rPr lang="en-US" dirty="0"/>
              <a:t> : a ∈ G } = { {0, 3}, {1, 4}, {2, 5} } = { 0+</a:t>
            </a:r>
            <a:r>
              <a:rPr lang="en-US" dirty="0" smtClean="0"/>
              <a:t>N, </a:t>
            </a:r>
            <a:r>
              <a:rPr lang="en-US" dirty="0"/>
              <a:t>1+N, 2+N </a:t>
            </a:r>
            <a:r>
              <a:rPr lang="en-US" dirty="0" smtClean="0"/>
              <a:t>}</a:t>
            </a:r>
          </a:p>
          <a:p>
            <a:pPr lvl="1"/>
            <a:r>
              <a:rPr lang="en-US" dirty="0"/>
              <a:t>Consider </a:t>
            </a:r>
            <a:r>
              <a:rPr lang="en-US" dirty="0" smtClean="0"/>
              <a:t>another </a:t>
            </a:r>
            <a:r>
              <a:rPr lang="en-US" dirty="0"/>
              <a:t>subgroup N = {0, </a:t>
            </a:r>
            <a:r>
              <a:rPr lang="en-US" dirty="0" smtClean="0"/>
              <a:t>2, 4}, the quotient group becomes:</a:t>
            </a:r>
          </a:p>
          <a:p>
            <a:pPr marL="274320" lvl="1" indent="0">
              <a:buNone/>
            </a:pPr>
            <a:r>
              <a:rPr lang="en-US" dirty="0" smtClean="0"/>
              <a:t>G</a:t>
            </a:r>
            <a:r>
              <a:rPr lang="en-US" dirty="0"/>
              <a:t>/N = </a:t>
            </a:r>
            <a:r>
              <a:rPr lang="en-US" dirty="0" smtClean="0"/>
              <a:t>{ </a:t>
            </a:r>
            <a:r>
              <a:rPr lang="en-US" dirty="0"/>
              <a:t>{0, </a:t>
            </a:r>
            <a:r>
              <a:rPr lang="en-US" dirty="0" smtClean="0"/>
              <a:t>2, 4}</a:t>
            </a:r>
            <a:r>
              <a:rPr lang="en-US" dirty="0"/>
              <a:t>, </a:t>
            </a:r>
            <a:r>
              <a:rPr lang="en-US" dirty="0" smtClean="0"/>
              <a:t>{1, 3, 5</a:t>
            </a:r>
            <a:r>
              <a:rPr lang="en-US" dirty="0"/>
              <a:t>} } = { 0+</a:t>
            </a:r>
            <a:r>
              <a:rPr lang="en-US" dirty="0" smtClean="0"/>
              <a:t>N, </a:t>
            </a:r>
            <a:r>
              <a:rPr lang="en-US" dirty="0"/>
              <a:t>1+</a:t>
            </a:r>
            <a:r>
              <a:rPr lang="en-US" dirty="0" smtClean="0"/>
              <a:t>N</a:t>
            </a:r>
            <a:r>
              <a:rPr lang="en-US" dirty="0"/>
              <a:t> </a:t>
            </a:r>
            <a:r>
              <a:rPr lang="en-US" dirty="0" smtClean="0"/>
              <a:t>}</a:t>
            </a:r>
            <a:endParaRPr lang="en-US" dirty="0"/>
          </a:p>
          <a:p>
            <a:pPr lvl="1"/>
            <a:endParaRPr lang="en-US" dirty="0"/>
          </a:p>
        </p:txBody>
      </p:sp>
    </p:spTree>
    <p:extLst>
      <p:ext uri="{BB962C8B-B14F-4D97-AF65-F5344CB8AC3E}">
        <p14:creationId xmlns:p14="http://schemas.microsoft.com/office/powerpoint/2010/main" val="70412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Third-degree (cubic) equation</a:t>
            </a:r>
          </a:p>
        </p:txBody>
      </p:sp>
      <p:sp>
        <p:nvSpPr>
          <p:cNvPr id="3" name="Content Placeholder 2"/>
          <p:cNvSpPr>
            <a:spLocks noGrp="1"/>
          </p:cNvSpPr>
          <p:nvPr>
            <p:ph idx="1"/>
          </p:nvPr>
        </p:nvSpPr>
        <p:spPr/>
        <p:txBody>
          <a:bodyPr/>
          <a:lstStyle/>
          <a:p>
            <a:r>
              <a:rPr lang="en-US" dirty="0" err="1" smtClean="0"/>
              <a:t>Cardan’s</a:t>
            </a:r>
            <a:r>
              <a:rPr lang="en-US" dirty="0" smtClean="0"/>
              <a:t> formula</a:t>
            </a:r>
            <a:endParaRPr lang="en-US" dirty="0"/>
          </a:p>
        </p:txBody>
      </p:sp>
      <p:pic>
        <p:nvPicPr>
          <p:cNvPr id="4" name="Picture 3"/>
          <p:cNvPicPr>
            <a:picLocks noChangeAspect="1"/>
          </p:cNvPicPr>
          <p:nvPr/>
        </p:nvPicPr>
        <p:blipFill rotWithShape="1">
          <a:blip r:embed="rId2"/>
          <a:srcRect t="69810"/>
          <a:stretch/>
        </p:blipFill>
        <p:spPr>
          <a:xfrm>
            <a:off x="329733" y="2405565"/>
            <a:ext cx="8573072" cy="969841"/>
          </a:xfrm>
          <a:prstGeom prst="rect">
            <a:avLst/>
          </a:prstGeom>
        </p:spPr>
      </p:pic>
      <p:pic>
        <p:nvPicPr>
          <p:cNvPr id="6" name="Picture 5"/>
          <p:cNvPicPr>
            <a:picLocks noChangeAspect="1"/>
          </p:cNvPicPr>
          <p:nvPr/>
        </p:nvPicPr>
        <p:blipFill>
          <a:blip r:embed="rId3"/>
          <a:stretch>
            <a:fillRect/>
          </a:stretch>
        </p:blipFill>
        <p:spPr>
          <a:xfrm>
            <a:off x="378582" y="3448672"/>
            <a:ext cx="8524223" cy="1925456"/>
          </a:xfrm>
          <a:prstGeom prst="rect">
            <a:avLst/>
          </a:prstGeom>
        </p:spPr>
      </p:pic>
    </p:spTree>
    <p:extLst>
      <p:ext uri="{BB962C8B-B14F-4D97-AF65-F5344CB8AC3E}">
        <p14:creationId xmlns:p14="http://schemas.microsoft.com/office/powerpoint/2010/main" val="331044472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a:t>
            </a:r>
            <a:endParaRPr lang="en-US" dirty="0"/>
          </a:p>
        </p:txBody>
      </p:sp>
      <p:sp>
        <p:nvSpPr>
          <p:cNvPr id="3" name="Content Placeholder 2"/>
          <p:cNvSpPr>
            <a:spLocks noGrp="1"/>
          </p:cNvSpPr>
          <p:nvPr>
            <p:ph idx="1"/>
          </p:nvPr>
        </p:nvSpPr>
        <p:spPr/>
        <p:txBody>
          <a:bodyPr>
            <a:normAutofit lnSpcReduction="10000"/>
          </a:bodyPr>
          <a:lstStyle/>
          <a:p>
            <a:r>
              <a:rPr lang="en-US" dirty="0"/>
              <a:t>In abstract algebra, the center of a group, G, is the set of elements that </a:t>
            </a:r>
            <a:r>
              <a:rPr lang="en-US" dirty="0">
                <a:solidFill>
                  <a:srgbClr val="0000FF"/>
                </a:solidFill>
              </a:rPr>
              <a:t>commute with every element</a:t>
            </a:r>
            <a:r>
              <a:rPr lang="en-US" dirty="0"/>
              <a:t> of G. It is denoted Z(G), from German </a:t>
            </a:r>
            <a:r>
              <a:rPr lang="en-US" dirty="0" err="1"/>
              <a:t>Zentrum</a:t>
            </a:r>
            <a:r>
              <a:rPr lang="en-US" dirty="0"/>
              <a:t>, meaning center. In set-builder notation</a:t>
            </a:r>
            <a:r>
              <a:rPr lang="en-US" dirty="0" smtClean="0"/>
              <a:t>,</a:t>
            </a:r>
            <a:endParaRPr lang="en-US" dirty="0"/>
          </a:p>
          <a:p>
            <a:pPr marL="0" indent="0">
              <a:buNone/>
            </a:pPr>
            <a:r>
              <a:rPr lang="en-US" dirty="0" smtClean="0"/>
              <a:t>		Z</a:t>
            </a:r>
            <a:r>
              <a:rPr lang="en-US" dirty="0"/>
              <a:t>(G) = {z ∈ G ∣ ∀g ∈ G, </a:t>
            </a:r>
            <a:r>
              <a:rPr lang="en-US" dirty="0" err="1"/>
              <a:t>zg</a:t>
            </a:r>
            <a:r>
              <a:rPr lang="en-US" dirty="0"/>
              <a:t> = </a:t>
            </a:r>
            <a:r>
              <a:rPr lang="en-US" dirty="0" err="1"/>
              <a:t>gz</a:t>
            </a:r>
            <a:r>
              <a:rPr lang="en-US" dirty="0"/>
              <a:t>} .</a:t>
            </a:r>
          </a:p>
          <a:p>
            <a:r>
              <a:rPr lang="en-US" dirty="0"/>
              <a:t>The center is </a:t>
            </a:r>
            <a:r>
              <a:rPr lang="en-US" dirty="0" smtClean="0"/>
              <a:t>always a </a:t>
            </a:r>
            <a:r>
              <a:rPr lang="en-US" dirty="0">
                <a:solidFill>
                  <a:srgbClr val="FF0000"/>
                </a:solidFill>
              </a:rPr>
              <a:t>normal subgroup</a:t>
            </a:r>
            <a:r>
              <a:rPr lang="en-US" dirty="0"/>
              <a:t>, Z(G) ⊲ G. As a subgroup, it is always characteristic, but is not necessarily fully characteristic. The quotient group, G / Z(G), is isomorphic to the inner </a:t>
            </a:r>
            <a:r>
              <a:rPr lang="en-US" dirty="0" err="1"/>
              <a:t>automorphism</a:t>
            </a:r>
            <a:r>
              <a:rPr lang="en-US" dirty="0"/>
              <a:t> group, Inn(G)</a:t>
            </a:r>
            <a:r>
              <a:rPr lang="en-US" dirty="0" smtClean="0"/>
              <a:t>.</a:t>
            </a:r>
            <a:endParaRPr lang="en-US" dirty="0"/>
          </a:p>
          <a:p>
            <a:r>
              <a:rPr lang="en-US" dirty="0"/>
              <a:t>A group G is </a:t>
            </a:r>
            <a:r>
              <a:rPr lang="en-US" dirty="0" err="1" smtClean="0"/>
              <a:t>abelian</a:t>
            </a:r>
            <a:r>
              <a:rPr lang="en-US" dirty="0" smtClean="0"/>
              <a:t> </a:t>
            </a:r>
            <a:r>
              <a:rPr lang="en-US" dirty="0"/>
              <a:t>if and only if Z(G) = G. At the other extreme, a group is said to be </a:t>
            </a:r>
            <a:r>
              <a:rPr lang="en-US" dirty="0" err="1"/>
              <a:t>centerless</a:t>
            </a:r>
            <a:r>
              <a:rPr lang="en-US" dirty="0"/>
              <a:t> if Z(G) is trivial; i.e., consists only of the identity element</a:t>
            </a:r>
            <a:r>
              <a:rPr lang="en-US" dirty="0" smtClean="0"/>
              <a:t>.</a:t>
            </a:r>
            <a:endParaRPr lang="en-US" dirty="0"/>
          </a:p>
          <a:p>
            <a:r>
              <a:rPr lang="en-US" dirty="0"/>
              <a:t>The elements of the center are sometimes called central.</a:t>
            </a:r>
          </a:p>
        </p:txBody>
      </p:sp>
    </p:spTree>
    <p:extLst>
      <p:ext uri="{BB962C8B-B14F-4D97-AF65-F5344CB8AC3E}">
        <p14:creationId xmlns:p14="http://schemas.microsoft.com/office/powerpoint/2010/main" val="2452212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992129"/>
            <a:ext cx="9144000" cy="3200400"/>
          </a:xfrm>
          <a:prstGeom prst="rect">
            <a:avLst/>
          </a:prstGeom>
        </p:spPr>
      </p:pic>
    </p:spTree>
    <p:extLst>
      <p:ext uri="{BB962C8B-B14F-4D97-AF65-F5344CB8AC3E}">
        <p14:creationId xmlns:p14="http://schemas.microsoft.com/office/powerpoint/2010/main" val="2586227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929" y="0"/>
            <a:ext cx="8579017" cy="4431204"/>
          </a:xfrm>
          <a:prstGeom prst="rect">
            <a:avLst/>
          </a:prstGeom>
        </p:spPr>
      </p:pic>
      <p:pic>
        <p:nvPicPr>
          <p:cNvPr id="5" name="Picture 4"/>
          <p:cNvPicPr>
            <a:picLocks noChangeAspect="1"/>
          </p:cNvPicPr>
          <p:nvPr/>
        </p:nvPicPr>
        <p:blipFill>
          <a:blip r:embed="rId3"/>
          <a:stretch>
            <a:fillRect/>
          </a:stretch>
        </p:blipFill>
        <p:spPr>
          <a:xfrm>
            <a:off x="796887" y="4381396"/>
            <a:ext cx="7807030" cy="2480661"/>
          </a:xfrm>
          <a:prstGeom prst="rect">
            <a:avLst/>
          </a:prstGeom>
        </p:spPr>
      </p:pic>
    </p:spTree>
    <p:extLst>
      <p:ext uri="{BB962C8B-B14F-4D97-AF65-F5344CB8AC3E}">
        <p14:creationId xmlns:p14="http://schemas.microsoft.com/office/powerpoint/2010/main" val="1945203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03200"/>
            <a:ext cx="9144000" cy="6443401"/>
          </a:xfrm>
          <a:prstGeom prst="rect">
            <a:avLst/>
          </a:prstGeom>
        </p:spPr>
      </p:pic>
    </p:spTree>
    <p:extLst>
      <p:ext uri="{BB962C8B-B14F-4D97-AF65-F5344CB8AC3E}">
        <p14:creationId xmlns:p14="http://schemas.microsoft.com/office/powerpoint/2010/main" val="321106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Rings</a:t>
            </a:r>
            <a:endParaRPr lang="en-US" dirty="0"/>
          </a:p>
        </p:txBody>
      </p:sp>
      <p:sp>
        <p:nvSpPr>
          <p:cNvPr id="3" name="Content Placeholder 2"/>
          <p:cNvSpPr>
            <a:spLocks noGrp="1"/>
          </p:cNvSpPr>
          <p:nvPr>
            <p:ph idx="1"/>
          </p:nvPr>
        </p:nvSpPr>
        <p:spPr/>
        <p:txBody>
          <a:bodyPr/>
          <a:lstStyle/>
          <a:p>
            <a:r>
              <a:rPr lang="en-US" dirty="0" smtClean="0"/>
              <a:t>A ring is a special binary structure with two binary operations</a:t>
            </a:r>
          </a:p>
          <a:p>
            <a:r>
              <a:rPr lang="en-US" dirty="0"/>
              <a:t>A set R with two binary operations (+ and </a:t>
            </a:r>
            <a:r>
              <a:rPr lang="en-US" dirty="0">
                <a:latin typeface="Wingdings"/>
                <a:ea typeface="Wingdings"/>
                <a:cs typeface="Wingdings"/>
                <a:sym typeface="Wingdings"/>
              </a:rPr>
              <a:t></a:t>
            </a:r>
            <a:r>
              <a:rPr lang="en-US" dirty="0" smtClean="0"/>
              <a:t>) </a:t>
            </a:r>
            <a:r>
              <a:rPr lang="en-US" dirty="0"/>
              <a:t>is called a ring if the following conditions are satisfied:</a:t>
            </a:r>
          </a:p>
          <a:p>
            <a:pPr lvl="1"/>
            <a:r>
              <a:rPr lang="en-US" dirty="0"/>
              <a:t>(R, +) is an </a:t>
            </a:r>
            <a:r>
              <a:rPr lang="en-US" dirty="0" err="1"/>
              <a:t>Abelian</a:t>
            </a:r>
            <a:r>
              <a:rPr lang="en-US" dirty="0"/>
              <a:t> </a:t>
            </a:r>
            <a:r>
              <a:rPr lang="en-US" dirty="0" smtClean="0"/>
              <a:t>group </a:t>
            </a:r>
            <a:endParaRPr lang="en-US" dirty="0"/>
          </a:p>
          <a:p>
            <a:pPr lvl="1"/>
            <a:r>
              <a:rPr lang="en-US" dirty="0"/>
              <a:t>(R, </a:t>
            </a:r>
            <a:r>
              <a:rPr lang="en-US" dirty="0">
                <a:latin typeface="Wingdings"/>
                <a:ea typeface="Wingdings"/>
                <a:cs typeface="Wingdings"/>
                <a:sym typeface="Wingdings"/>
              </a:rPr>
              <a:t></a:t>
            </a:r>
            <a:r>
              <a:rPr lang="en-US" dirty="0" smtClean="0"/>
              <a:t>) </a:t>
            </a:r>
            <a:r>
              <a:rPr lang="en-US" dirty="0"/>
              <a:t>is a </a:t>
            </a:r>
            <a:r>
              <a:rPr lang="en-US" dirty="0" err="1" smtClean="0"/>
              <a:t>semigroup</a:t>
            </a:r>
            <a:r>
              <a:rPr lang="en-US" dirty="0" smtClean="0"/>
              <a:t> (associativity)</a:t>
            </a:r>
            <a:endParaRPr lang="en-US" dirty="0"/>
          </a:p>
          <a:p>
            <a:pPr lvl="1"/>
            <a:r>
              <a:rPr lang="en-US" dirty="0">
                <a:solidFill>
                  <a:srgbClr val="FF0000"/>
                </a:solidFill>
              </a:rPr>
              <a:t>Distributive law</a:t>
            </a:r>
            <a:r>
              <a:rPr lang="en-US" dirty="0"/>
              <a:t>: for any </a:t>
            </a:r>
            <a:r>
              <a:rPr lang="en-US" dirty="0" err="1"/>
              <a:t>a,b,c</a:t>
            </a:r>
            <a:r>
              <a:rPr lang="en-US" dirty="0"/>
              <a:t> in R, we </a:t>
            </a:r>
            <a:r>
              <a:rPr lang="en-US" dirty="0" smtClean="0"/>
              <a:t>have</a:t>
            </a:r>
          </a:p>
          <a:p>
            <a:pPr marL="274320" lvl="1" indent="0">
              <a:buNone/>
            </a:pPr>
            <a:r>
              <a:rPr lang="en-US" dirty="0"/>
              <a:t>	</a:t>
            </a:r>
            <a:r>
              <a:rPr lang="en-US" dirty="0" smtClean="0"/>
              <a:t>a</a:t>
            </a:r>
            <a:r>
              <a:rPr lang="en-US" dirty="0" smtClean="0">
                <a:latin typeface="Wingdings"/>
                <a:ea typeface="Wingdings"/>
                <a:cs typeface="Wingdings"/>
                <a:sym typeface="Wingdings"/>
              </a:rPr>
              <a:t></a:t>
            </a:r>
            <a:r>
              <a:rPr lang="en-US" dirty="0" smtClean="0"/>
              <a:t>(</a:t>
            </a:r>
            <a:r>
              <a:rPr lang="en-US" dirty="0" err="1" smtClean="0"/>
              <a:t>b+c</a:t>
            </a:r>
            <a:r>
              <a:rPr lang="en-US" dirty="0" smtClean="0"/>
              <a:t>) = </a:t>
            </a:r>
            <a:r>
              <a:rPr lang="en-US" dirty="0" err="1" smtClean="0"/>
              <a:t>a</a:t>
            </a:r>
            <a:r>
              <a:rPr lang="en-US" dirty="0" err="1">
                <a:latin typeface="Wingdings"/>
                <a:ea typeface="Wingdings"/>
                <a:cs typeface="Wingdings"/>
                <a:sym typeface="Wingdings"/>
              </a:rPr>
              <a:t></a:t>
            </a:r>
            <a:r>
              <a:rPr lang="en-US" dirty="0" err="1" smtClean="0"/>
              <a:t>b</a:t>
            </a:r>
            <a:r>
              <a:rPr lang="en-US" dirty="0" smtClean="0"/>
              <a:t> + </a:t>
            </a:r>
            <a:r>
              <a:rPr lang="en-US" dirty="0" err="1" smtClean="0"/>
              <a:t>a</a:t>
            </a:r>
            <a:r>
              <a:rPr lang="en-US" dirty="0" err="1">
                <a:latin typeface="Wingdings"/>
                <a:ea typeface="Wingdings"/>
                <a:cs typeface="Wingdings"/>
                <a:sym typeface="Wingdings"/>
              </a:rPr>
              <a:t></a:t>
            </a:r>
            <a:r>
              <a:rPr lang="en-US" dirty="0" err="1" smtClean="0"/>
              <a:t>c</a:t>
            </a:r>
            <a:r>
              <a:rPr lang="en-US" dirty="0" smtClean="0"/>
              <a:t>		(</a:t>
            </a:r>
            <a:r>
              <a:rPr lang="en-US" dirty="0" err="1" smtClean="0"/>
              <a:t>a+b</a:t>
            </a:r>
            <a:r>
              <a:rPr lang="en-US" dirty="0" smtClean="0"/>
              <a:t>)</a:t>
            </a:r>
            <a:r>
              <a:rPr lang="en-US" dirty="0" smtClean="0">
                <a:latin typeface="Wingdings"/>
                <a:ea typeface="Wingdings"/>
                <a:cs typeface="Wingdings"/>
                <a:sym typeface="Wingdings"/>
              </a:rPr>
              <a:t></a:t>
            </a:r>
            <a:r>
              <a:rPr lang="en-US" dirty="0" smtClean="0"/>
              <a:t>c = </a:t>
            </a:r>
            <a:r>
              <a:rPr lang="en-US" dirty="0" err="1" smtClean="0"/>
              <a:t>a</a:t>
            </a:r>
            <a:r>
              <a:rPr lang="en-US" dirty="0" err="1">
                <a:latin typeface="Wingdings"/>
                <a:ea typeface="Wingdings"/>
                <a:cs typeface="Wingdings"/>
                <a:sym typeface="Wingdings"/>
              </a:rPr>
              <a:t></a:t>
            </a:r>
            <a:r>
              <a:rPr lang="en-US" dirty="0" err="1" smtClean="0"/>
              <a:t>c</a:t>
            </a:r>
            <a:r>
              <a:rPr lang="en-US" dirty="0" smtClean="0"/>
              <a:t> + </a:t>
            </a:r>
            <a:r>
              <a:rPr lang="en-US" dirty="0" err="1" smtClean="0"/>
              <a:t>b</a:t>
            </a:r>
            <a:r>
              <a:rPr lang="en-US" dirty="0" err="1">
                <a:latin typeface="Wingdings"/>
                <a:ea typeface="Wingdings"/>
                <a:cs typeface="Wingdings"/>
                <a:sym typeface="Wingdings"/>
              </a:rPr>
              <a:t></a:t>
            </a:r>
            <a:r>
              <a:rPr lang="en-US" dirty="0" err="1" smtClean="0"/>
              <a:t>c</a:t>
            </a:r>
            <a:endParaRPr lang="en-US" dirty="0" smtClean="0"/>
          </a:p>
          <a:p>
            <a:r>
              <a:rPr lang="en-US" dirty="0" smtClean="0"/>
              <a:t>A ring with unity: (R, </a:t>
            </a:r>
            <a:r>
              <a:rPr lang="en-US" dirty="0">
                <a:latin typeface="Wingdings"/>
                <a:ea typeface="Wingdings"/>
                <a:cs typeface="Wingdings"/>
                <a:sym typeface="Wingdings"/>
              </a:rPr>
              <a:t></a:t>
            </a:r>
            <a:r>
              <a:rPr lang="en-US" dirty="0" smtClean="0"/>
              <a:t>) is a </a:t>
            </a:r>
            <a:r>
              <a:rPr lang="en-US" dirty="0" err="1" smtClean="0"/>
              <a:t>monoid</a:t>
            </a:r>
            <a:endParaRPr lang="en-US" dirty="0" smtClean="0"/>
          </a:p>
          <a:p>
            <a:r>
              <a:rPr lang="en-US" dirty="0" smtClean="0"/>
              <a:t>Commutative ring: the multiplication is commutative</a:t>
            </a:r>
          </a:p>
          <a:p>
            <a:r>
              <a:rPr lang="en-US" dirty="0" smtClean="0"/>
              <a:t>Subring: S is a subset of R and forms a ring (S, +, </a:t>
            </a:r>
            <a:r>
              <a:rPr lang="en-US" dirty="0">
                <a:latin typeface="Wingdings"/>
                <a:ea typeface="Wingdings"/>
                <a:cs typeface="Wingdings"/>
                <a:sym typeface="Wingdings"/>
              </a:rPr>
              <a:t></a:t>
            </a:r>
            <a:r>
              <a:rPr lang="en-US" dirty="0" smtClean="0"/>
              <a:t>) </a:t>
            </a:r>
          </a:p>
        </p:txBody>
      </p:sp>
    </p:spTree>
    <p:extLst>
      <p:ext uri="{BB962C8B-B14F-4D97-AF65-F5344CB8AC3E}">
        <p14:creationId xmlns:p14="http://schemas.microsoft.com/office/powerpoint/2010/main" val="1384482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000" y="0"/>
            <a:ext cx="8623925" cy="6858000"/>
          </a:xfrm>
          <a:prstGeom prst="rect">
            <a:avLst/>
          </a:prstGeom>
        </p:spPr>
      </p:pic>
    </p:spTree>
    <p:extLst>
      <p:ext uri="{BB962C8B-B14F-4D97-AF65-F5344CB8AC3E}">
        <p14:creationId xmlns:p14="http://schemas.microsoft.com/office/powerpoint/2010/main" val="2201837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20800"/>
            <a:ext cx="9144000" cy="4210450"/>
          </a:xfrm>
          <a:prstGeom prst="rect">
            <a:avLst/>
          </a:prstGeom>
        </p:spPr>
      </p:pic>
    </p:spTree>
    <p:extLst>
      <p:ext uri="{BB962C8B-B14F-4D97-AF65-F5344CB8AC3E}">
        <p14:creationId xmlns:p14="http://schemas.microsoft.com/office/powerpoint/2010/main" val="180873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 homomorphism</a:t>
            </a:r>
            <a:endParaRPr lang="en-US" dirty="0"/>
          </a:p>
        </p:txBody>
      </p:sp>
      <p:sp>
        <p:nvSpPr>
          <p:cNvPr id="3" name="Content Placeholder 2"/>
          <p:cNvSpPr>
            <a:spLocks noGrp="1"/>
          </p:cNvSpPr>
          <p:nvPr>
            <p:ph idx="1"/>
          </p:nvPr>
        </p:nvSpPr>
        <p:spPr/>
        <p:txBody>
          <a:bodyPr/>
          <a:lstStyle/>
          <a:p>
            <a:r>
              <a:rPr lang="en-US" dirty="0" smtClean="0"/>
              <a:t>Let (R, +</a:t>
            </a:r>
            <a:r>
              <a:rPr lang="en-US" dirty="0"/>
              <a:t>, ×</a:t>
            </a:r>
            <a:r>
              <a:rPr lang="en-US" dirty="0" smtClean="0"/>
              <a:t>), (R’, ⨁, ⨂) be rings, a function </a:t>
            </a:r>
            <a:r>
              <a:rPr lang="en-US" dirty="0" err="1" smtClean="0"/>
              <a:t>ϕ</a:t>
            </a:r>
            <a:r>
              <a:rPr lang="en-US" dirty="0" smtClean="0"/>
              <a:t>: R</a:t>
            </a:r>
            <a:r>
              <a:rPr lang="en-US" dirty="0" smtClean="0">
                <a:sym typeface="Wingdings"/>
              </a:rPr>
              <a:t>R’ is called a ring homomorphism if both of the following conditions hold for every a and b in R:</a:t>
            </a:r>
          </a:p>
          <a:p>
            <a:pPr marL="0" indent="0">
              <a:buNone/>
            </a:pPr>
            <a:r>
              <a:rPr lang="en-US" dirty="0" smtClean="0"/>
              <a:t>	</a:t>
            </a:r>
            <a:r>
              <a:rPr lang="en-US" dirty="0"/>
              <a:t>	</a:t>
            </a:r>
            <a:r>
              <a:rPr lang="en-US" dirty="0" err="1" smtClean="0"/>
              <a:t>ϕ</a:t>
            </a:r>
            <a:r>
              <a:rPr lang="en-US" dirty="0" smtClean="0"/>
              <a:t>(</a:t>
            </a:r>
            <a:r>
              <a:rPr lang="en-US" dirty="0" err="1" smtClean="0"/>
              <a:t>a+b</a:t>
            </a:r>
            <a:r>
              <a:rPr lang="en-US" dirty="0" smtClean="0"/>
              <a:t>) = </a:t>
            </a:r>
            <a:r>
              <a:rPr lang="en-US" dirty="0" err="1" smtClean="0"/>
              <a:t>ϕ</a:t>
            </a:r>
            <a:r>
              <a:rPr lang="en-US" dirty="0" smtClean="0"/>
              <a:t>(a) ⨁ </a:t>
            </a:r>
            <a:r>
              <a:rPr lang="en-US" dirty="0" err="1"/>
              <a:t>ϕ</a:t>
            </a:r>
            <a:r>
              <a:rPr lang="en-US" dirty="0" smtClean="0"/>
              <a:t>(b)</a:t>
            </a:r>
          </a:p>
          <a:p>
            <a:pPr marL="0" indent="0">
              <a:buNone/>
            </a:pPr>
            <a:r>
              <a:rPr lang="en-US" dirty="0"/>
              <a:t>		</a:t>
            </a:r>
            <a:r>
              <a:rPr lang="en-US" dirty="0" err="1" smtClean="0"/>
              <a:t>ϕ</a:t>
            </a:r>
            <a:r>
              <a:rPr lang="en-US" dirty="0" smtClean="0"/>
              <a:t>(</a:t>
            </a:r>
            <a:r>
              <a:rPr lang="en-US" dirty="0" err="1" smtClean="0"/>
              <a:t>a×b</a:t>
            </a:r>
            <a:r>
              <a:rPr lang="en-US" dirty="0" smtClean="0"/>
              <a:t>) = </a:t>
            </a:r>
            <a:r>
              <a:rPr lang="en-US" dirty="0" err="1"/>
              <a:t>ϕ</a:t>
            </a:r>
            <a:r>
              <a:rPr lang="en-US" dirty="0"/>
              <a:t>(a) </a:t>
            </a:r>
            <a:r>
              <a:rPr lang="en-US" dirty="0" smtClean="0"/>
              <a:t>⨂ </a:t>
            </a:r>
            <a:r>
              <a:rPr lang="en-US" dirty="0" err="1" smtClean="0"/>
              <a:t>ϕ</a:t>
            </a:r>
            <a:r>
              <a:rPr lang="en-US" dirty="0"/>
              <a:t>(b)</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256459" y="4211435"/>
            <a:ext cx="8573072" cy="1884927"/>
          </a:xfrm>
          <a:prstGeom prst="rect">
            <a:avLst/>
          </a:prstGeom>
        </p:spPr>
      </p:pic>
    </p:spTree>
    <p:extLst>
      <p:ext uri="{BB962C8B-B14F-4D97-AF65-F5344CB8AC3E}">
        <p14:creationId xmlns:p14="http://schemas.microsoft.com/office/powerpoint/2010/main" val="269164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9495"/>
            <a:ext cx="8229600" cy="5927505"/>
          </a:xfrm>
        </p:spPr>
        <p:txBody>
          <a:bodyPr/>
          <a:lstStyle/>
          <a:p>
            <a:r>
              <a:rPr lang="en-US" dirty="0" smtClean="0"/>
              <a:t>Examples</a:t>
            </a:r>
          </a:p>
          <a:p>
            <a:pPr lvl="1"/>
            <a:r>
              <a:rPr lang="en-US" dirty="0" smtClean="0"/>
              <a:t>The </a:t>
            </a:r>
            <a:r>
              <a:rPr lang="en-US" dirty="0"/>
              <a:t>function </a:t>
            </a:r>
            <a:r>
              <a:rPr lang="en-US" dirty="0" err="1" smtClean="0"/>
              <a:t>ϕ</a:t>
            </a:r>
            <a:r>
              <a:rPr lang="en-US" dirty="0" smtClean="0"/>
              <a:t>: </a:t>
            </a:r>
            <a:r>
              <a:rPr lang="en-US" dirty="0" err="1" smtClean="0"/>
              <a:t>Z</a:t>
            </a:r>
            <a:r>
              <a:rPr lang="en-US" dirty="0" err="1" smtClean="0">
                <a:sym typeface="Wingdings"/>
              </a:rPr>
              <a:t>Z</a:t>
            </a:r>
            <a:r>
              <a:rPr lang="en-US" baseline="-25000" dirty="0" err="1" smtClean="0">
                <a:sym typeface="Wingdings"/>
              </a:rPr>
              <a:t>n</a:t>
            </a:r>
            <a:r>
              <a:rPr lang="en-US" dirty="0" smtClean="0">
                <a:sym typeface="Wingdings"/>
              </a:rPr>
              <a:t> given by </a:t>
            </a:r>
            <a:r>
              <a:rPr lang="en-US" dirty="0" err="1" smtClean="0"/>
              <a:t>ϕ</a:t>
            </a:r>
            <a:r>
              <a:rPr lang="en-US" dirty="0" smtClean="0"/>
              <a:t>(k) = the unique integer in Z</a:t>
            </a:r>
            <a:r>
              <a:rPr lang="en-US" baseline="-25000" dirty="0" smtClean="0"/>
              <a:t>n</a:t>
            </a:r>
            <a:r>
              <a:rPr lang="en-US" dirty="0" smtClean="0"/>
              <a:t> that is congruent to k (mod n) is a ring homomorphism (actually, it is a ring </a:t>
            </a:r>
            <a:r>
              <a:rPr lang="en-US" dirty="0" err="1" smtClean="0"/>
              <a:t>epimorphism</a:t>
            </a:r>
            <a:r>
              <a:rPr lang="en-US" dirty="0" smtClean="0"/>
              <a:t>, because it is onto);</a:t>
            </a:r>
          </a:p>
          <a:p>
            <a:pPr lvl="1"/>
            <a:endParaRPr lang="en-US" dirty="0"/>
          </a:p>
        </p:txBody>
      </p:sp>
      <p:pic>
        <p:nvPicPr>
          <p:cNvPr id="5" name="Picture 4"/>
          <p:cNvPicPr>
            <a:picLocks noChangeAspect="1"/>
          </p:cNvPicPr>
          <p:nvPr/>
        </p:nvPicPr>
        <p:blipFill rotWithShape="1">
          <a:blip r:embed="rId2"/>
          <a:srcRect l="3739"/>
          <a:stretch/>
        </p:blipFill>
        <p:spPr>
          <a:xfrm>
            <a:off x="158760" y="2434963"/>
            <a:ext cx="8802054" cy="2772383"/>
          </a:xfrm>
          <a:prstGeom prst="rect">
            <a:avLst/>
          </a:prstGeom>
        </p:spPr>
      </p:pic>
    </p:spTree>
    <p:extLst>
      <p:ext uri="{BB962C8B-B14F-4D97-AF65-F5344CB8AC3E}">
        <p14:creationId xmlns:p14="http://schemas.microsoft.com/office/powerpoint/2010/main" val="2627493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65200"/>
            <a:ext cx="9144000" cy="4907211"/>
          </a:xfrm>
          <a:prstGeom prst="rect">
            <a:avLst/>
          </a:prstGeom>
        </p:spPr>
      </p:pic>
    </p:spTree>
    <p:extLst>
      <p:ext uri="{BB962C8B-B14F-4D97-AF65-F5344CB8AC3E}">
        <p14:creationId xmlns:p14="http://schemas.microsoft.com/office/powerpoint/2010/main" val="216190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698" y="468776"/>
            <a:ext cx="8731833" cy="2075029"/>
          </a:xfrm>
          <a:prstGeom prst="rect">
            <a:avLst/>
          </a:prstGeom>
        </p:spPr>
      </p:pic>
      <p:pic>
        <p:nvPicPr>
          <p:cNvPr id="5" name="Picture 4"/>
          <p:cNvPicPr>
            <a:picLocks noChangeAspect="1"/>
          </p:cNvPicPr>
          <p:nvPr/>
        </p:nvPicPr>
        <p:blipFill>
          <a:blip r:embed="rId3"/>
          <a:stretch>
            <a:fillRect/>
          </a:stretch>
        </p:blipFill>
        <p:spPr>
          <a:xfrm>
            <a:off x="6807475" y="2064890"/>
            <a:ext cx="2022056" cy="325700"/>
          </a:xfrm>
          <a:prstGeom prst="rect">
            <a:avLst/>
          </a:prstGeom>
          <a:ln w="19050" cmpd="sng">
            <a:solidFill>
              <a:srgbClr val="0000FF"/>
            </a:solidFill>
          </a:ln>
        </p:spPr>
      </p:pic>
      <p:sp>
        <p:nvSpPr>
          <p:cNvPr id="6" name="TextBox 5"/>
          <p:cNvSpPr txBox="1"/>
          <p:nvPr/>
        </p:nvSpPr>
        <p:spPr>
          <a:xfrm>
            <a:off x="6167237" y="2052679"/>
            <a:ext cx="659293" cy="369332"/>
          </a:xfrm>
          <a:prstGeom prst="rect">
            <a:avLst/>
          </a:prstGeom>
          <a:noFill/>
        </p:spPr>
        <p:txBody>
          <a:bodyPr wrap="none" rtlCol="0">
            <a:spAutoFit/>
          </a:bodyPr>
          <a:lstStyle/>
          <a:p>
            <a:r>
              <a:rPr lang="en-US" dirty="0" smtClean="0">
                <a:solidFill>
                  <a:srgbClr val="0000FF"/>
                </a:solidFill>
              </a:rPr>
              <a:t>Hint: </a:t>
            </a:r>
            <a:endParaRPr lang="en-US" dirty="0">
              <a:solidFill>
                <a:srgbClr val="0000FF"/>
              </a:solidFill>
            </a:endParaRPr>
          </a:p>
        </p:txBody>
      </p:sp>
      <p:pic>
        <p:nvPicPr>
          <p:cNvPr id="9" name="Picture 8"/>
          <p:cNvPicPr>
            <a:picLocks noChangeAspect="1"/>
          </p:cNvPicPr>
          <p:nvPr/>
        </p:nvPicPr>
        <p:blipFill>
          <a:blip r:embed="rId4"/>
          <a:stretch>
            <a:fillRect/>
          </a:stretch>
        </p:blipFill>
        <p:spPr>
          <a:xfrm>
            <a:off x="361749" y="3062404"/>
            <a:ext cx="1445680" cy="726705"/>
          </a:xfrm>
          <a:prstGeom prst="rect">
            <a:avLst/>
          </a:prstGeom>
        </p:spPr>
      </p:pic>
      <p:pic>
        <p:nvPicPr>
          <p:cNvPr id="10" name="Picture 9"/>
          <p:cNvPicPr>
            <a:picLocks noChangeAspect="1"/>
          </p:cNvPicPr>
          <p:nvPr/>
        </p:nvPicPr>
        <p:blipFill>
          <a:blip r:embed="rId5"/>
          <a:stretch>
            <a:fillRect/>
          </a:stretch>
        </p:blipFill>
        <p:spPr>
          <a:xfrm>
            <a:off x="361749" y="2746926"/>
            <a:ext cx="1545329" cy="324915"/>
          </a:xfrm>
          <a:prstGeom prst="rect">
            <a:avLst/>
          </a:prstGeom>
        </p:spPr>
      </p:pic>
      <p:pic>
        <p:nvPicPr>
          <p:cNvPr id="11" name="Picture 10"/>
          <p:cNvPicPr>
            <a:picLocks noChangeAspect="1"/>
          </p:cNvPicPr>
          <p:nvPr/>
        </p:nvPicPr>
        <p:blipFill>
          <a:blip r:embed="rId6"/>
          <a:stretch>
            <a:fillRect/>
          </a:stretch>
        </p:blipFill>
        <p:spPr>
          <a:xfrm>
            <a:off x="2698924" y="2856826"/>
            <a:ext cx="2155573" cy="782052"/>
          </a:xfrm>
          <a:prstGeom prst="rect">
            <a:avLst/>
          </a:prstGeom>
          <a:ln>
            <a:solidFill>
              <a:srgbClr val="0000FF"/>
            </a:solidFill>
          </a:ln>
        </p:spPr>
      </p:pic>
      <p:sp>
        <p:nvSpPr>
          <p:cNvPr id="12" name="Right Arrow 11"/>
          <p:cNvSpPr/>
          <p:nvPr/>
        </p:nvSpPr>
        <p:spPr>
          <a:xfrm>
            <a:off x="2051676" y="3071841"/>
            <a:ext cx="390796" cy="3200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83187" y="2341746"/>
            <a:ext cx="569687" cy="369332"/>
          </a:xfrm>
          <a:prstGeom prst="rect">
            <a:avLst/>
          </a:prstGeom>
          <a:noFill/>
        </p:spPr>
        <p:txBody>
          <a:bodyPr wrap="none" rtlCol="0">
            <a:spAutoFit/>
          </a:bodyPr>
          <a:lstStyle/>
          <a:p>
            <a:r>
              <a:rPr lang="en-US" dirty="0" smtClean="0"/>
              <a:t>Let:</a:t>
            </a:r>
            <a:endParaRPr lang="en-US" dirty="0"/>
          </a:p>
        </p:txBody>
      </p:sp>
      <p:pic>
        <p:nvPicPr>
          <p:cNvPr id="14" name="Picture 13"/>
          <p:cNvPicPr>
            <a:picLocks noChangeAspect="1"/>
          </p:cNvPicPr>
          <p:nvPr/>
        </p:nvPicPr>
        <p:blipFill>
          <a:blip r:embed="rId7"/>
          <a:stretch>
            <a:fillRect/>
          </a:stretch>
        </p:blipFill>
        <p:spPr>
          <a:xfrm>
            <a:off x="5721918" y="2711078"/>
            <a:ext cx="1874165" cy="1000768"/>
          </a:xfrm>
          <a:prstGeom prst="rect">
            <a:avLst/>
          </a:prstGeom>
        </p:spPr>
      </p:pic>
      <p:sp>
        <p:nvSpPr>
          <p:cNvPr id="15" name="Right Arrow 14"/>
          <p:cNvSpPr/>
          <p:nvPr/>
        </p:nvSpPr>
        <p:spPr>
          <a:xfrm>
            <a:off x="5147253" y="3059630"/>
            <a:ext cx="390796" cy="3200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8"/>
          <a:stretch>
            <a:fillRect/>
          </a:stretch>
        </p:blipFill>
        <p:spPr>
          <a:xfrm>
            <a:off x="885481" y="3906186"/>
            <a:ext cx="7406707" cy="836872"/>
          </a:xfrm>
          <a:prstGeom prst="rect">
            <a:avLst/>
          </a:prstGeom>
        </p:spPr>
      </p:pic>
      <p:sp>
        <p:nvSpPr>
          <p:cNvPr id="17" name="Right Arrow 16"/>
          <p:cNvSpPr/>
          <p:nvPr/>
        </p:nvSpPr>
        <p:spPr>
          <a:xfrm>
            <a:off x="374292" y="4213331"/>
            <a:ext cx="390796" cy="3200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9"/>
          <a:stretch>
            <a:fillRect/>
          </a:stretch>
        </p:blipFill>
        <p:spPr>
          <a:xfrm>
            <a:off x="1001412" y="5156319"/>
            <a:ext cx="7046529" cy="1006647"/>
          </a:xfrm>
          <a:prstGeom prst="rect">
            <a:avLst/>
          </a:prstGeom>
          <a:ln w="19050" cmpd="sng">
            <a:solidFill>
              <a:srgbClr val="FF0000"/>
            </a:solidFill>
          </a:ln>
        </p:spPr>
      </p:pic>
    </p:spTree>
    <p:extLst>
      <p:ext uri="{BB962C8B-B14F-4D97-AF65-F5344CB8AC3E}">
        <p14:creationId xmlns:p14="http://schemas.microsoft.com/office/powerpoint/2010/main" val="295328321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Integral domain</a:t>
            </a:r>
            <a:endParaRPr lang="en-US" dirty="0"/>
          </a:p>
        </p:txBody>
      </p:sp>
      <p:sp>
        <p:nvSpPr>
          <p:cNvPr id="3" name="Content Placeholder 2"/>
          <p:cNvSpPr>
            <a:spLocks noGrp="1"/>
          </p:cNvSpPr>
          <p:nvPr>
            <p:ph idx="1"/>
          </p:nvPr>
        </p:nvSpPr>
        <p:spPr/>
        <p:txBody>
          <a:bodyPr/>
          <a:lstStyle/>
          <a:p>
            <a:r>
              <a:rPr lang="en-US" dirty="0" smtClean="0">
                <a:solidFill>
                  <a:srgbClr val="FF0000"/>
                </a:solidFill>
              </a:rPr>
              <a:t>Integral domain</a:t>
            </a:r>
            <a:r>
              <a:rPr lang="en-US" dirty="0" smtClean="0"/>
              <a:t>: a </a:t>
            </a:r>
            <a:r>
              <a:rPr lang="en-US" dirty="0" smtClean="0">
                <a:solidFill>
                  <a:srgbClr val="0000FF"/>
                </a:solidFill>
              </a:rPr>
              <a:t>commutative ring</a:t>
            </a:r>
            <a:r>
              <a:rPr lang="en-US" dirty="0" smtClean="0"/>
              <a:t> with unity (1≠0) that has no </a:t>
            </a:r>
            <a:r>
              <a:rPr lang="en-US" dirty="0" smtClean="0">
                <a:solidFill>
                  <a:srgbClr val="0000FF"/>
                </a:solidFill>
              </a:rPr>
              <a:t>zero divisors</a:t>
            </a:r>
            <a:r>
              <a:rPr lang="en-US" dirty="0" smtClean="0"/>
              <a:t>.</a:t>
            </a:r>
          </a:p>
          <a:p>
            <a:pPr lvl="1"/>
            <a:r>
              <a:rPr lang="en-US" dirty="0" smtClean="0"/>
              <a:t>E.g. In Z</a:t>
            </a:r>
            <a:r>
              <a:rPr lang="en-US" baseline="-25000" dirty="0" smtClean="0"/>
              <a:t>6</a:t>
            </a:r>
            <a:r>
              <a:rPr lang="en-US" dirty="0" smtClean="0"/>
              <a:t>, we have 3*4=0, so Z</a:t>
            </a:r>
            <a:r>
              <a:rPr lang="en-US" baseline="-25000" dirty="0" smtClean="0"/>
              <a:t>6</a:t>
            </a:r>
            <a:r>
              <a:rPr lang="en-US" dirty="0" smtClean="0"/>
              <a:t> is not a integral domain</a:t>
            </a:r>
          </a:p>
          <a:p>
            <a:pPr lvl="1"/>
            <a:r>
              <a:rPr lang="en-US" dirty="0" smtClean="0"/>
              <a:t>Cancellation law (a≠0 and </a:t>
            </a:r>
            <a:r>
              <a:rPr lang="en-US" dirty="0" err="1" smtClean="0"/>
              <a:t>ab</a:t>
            </a:r>
            <a:r>
              <a:rPr lang="en-US" dirty="0" smtClean="0"/>
              <a:t>=ac </a:t>
            </a:r>
            <a:r>
              <a:rPr lang="en-US" dirty="0" smtClean="0">
                <a:latin typeface="Wingdings"/>
                <a:ea typeface="Wingdings"/>
                <a:cs typeface="Wingdings"/>
                <a:sym typeface="Wingdings"/>
              </a:rPr>
              <a:t></a:t>
            </a:r>
            <a:r>
              <a:rPr lang="en-US" dirty="0">
                <a:sym typeface="Wingdings"/>
              </a:rPr>
              <a:t> </a:t>
            </a:r>
            <a:r>
              <a:rPr lang="en-US" dirty="0" smtClean="0">
                <a:sym typeface="Wingdings"/>
              </a:rPr>
              <a:t>b=c</a:t>
            </a:r>
            <a:r>
              <a:rPr lang="en-US" dirty="0" smtClean="0"/>
              <a:t>) is only guaranteed in a integral domain</a:t>
            </a:r>
            <a:endParaRPr lang="en-US" dirty="0"/>
          </a:p>
          <a:p>
            <a:endParaRPr lang="en-US" dirty="0"/>
          </a:p>
        </p:txBody>
      </p:sp>
      <p:pic>
        <p:nvPicPr>
          <p:cNvPr id="4" name="Picture 3"/>
          <p:cNvPicPr>
            <a:picLocks noChangeAspect="1"/>
          </p:cNvPicPr>
          <p:nvPr/>
        </p:nvPicPr>
        <p:blipFill>
          <a:blip r:embed="rId2"/>
          <a:stretch>
            <a:fillRect/>
          </a:stretch>
        </p:blipFill>
        <p:spPr>
          <a:xfrm>
            <a:off x="0" y="4236357"/>
            <a:ext cx="9144000" cy="1632857"/>
          </a:xfrm>
          <a:prstGeom prst="rect">
            <a:avLst/>
          </a:prstGeom>
        </p:spPr>
      </p:pic>
    </p:spTree>
    <p:extLst>
      <p:ext uri="{BB962C8B-B14F-4D97-AF65-F5344CB8AC3E}">
        <p14:creationId xmlns:p14="http://schemas.microsoft.com/office/powerpoint/2010/main" val="3213086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a:t>
            </a:r>
            <a:endParaRPr lang="en-US" dirty="0"/>
          </a:p>
        </p:txBody>
      </p:sp>
      <p:sp>
        <p:nvSpPr>
          <p:cNvPr id="3" name="Content Placeholder 2"/>
          <p:cNvSpPr>
            <a:spLocks noGrp="1"/>
          </p:cNvSpPr>
          <p:nvPr>
            <p:ph idx="1"/>
          </p:nvPr>
        </p:nvSpPr>
        <p:spPr/>
        <p:txBody>
          <a:bodyPr/>
          <a:lstStyle/>
          <a:p>
            <a:r>
              <a:rPr lang="en-US" dirty="0" smtClean="0"/>
              <a:t>A commutative division ring is called a field</a:t>
            </a:r>
            <a:endParaRPr lang="en-US" dirty="0"/>
          </a:p>
        </p:txBody>
      </p:sp>
      <p:pic>
        <p:nvPicPr>
          <p:cNvPr id="4" name="Picture 3"/>
          <p:cNvPicPr>
            <a:picLocks noChangeAspect="1"/>
          </p:cNvPicPr>
          <p:nvPr/>
        </p:nvPicPr>
        <p:blipFill>
          <a:blip r:embed="rId2"/>
          <a:stretch>
            <a:fillRect/>
          </a:stretch>
        </p:blipFill>
        <p:spPr>
          <a:xfrm>
            <a:off x="170973" y="2190425"/>
            <a:ext cx="8817320" cy="1836541"/>
          </a:xfrm>
          <a:prstGeom prst="rect">
            <a:avLst/>
          </a:prstGeom>
        </p:spPr>
      </p:pic>
      <p:pic>
        <p:nvPicPr>
          <p:cNvPr id="8" name="Picture 7"/>
          <p:cNvPicPr>
            <a:picLocks noChangeAspect="1"/>
          </p:cNvPicPr>
          <p:nvPr/>
        </p:nvPicPr>
        <p:blipFill>
          <a:blip r:embed="rId3"/>
          <a:stretch>
            <a:fillRect/>
          </a:stretch>
        </p:blipFill>
        <p:spPr>
          <a:xfrm>
            <a:off x="146549" y="3990333"/>
            <a:ext cx="8765786" cy="2760146"/>
          </a:xfrm>
          <a:prstGeom prst="rect">
            <a:avLst/>
          </a:prstGeom>
        </p:spPr>
      </p:pic>
    </p:spTree>
    <p:extLst>
      <p:ext uri="{BB962C8B-B14F-4D97-AF65-F5344CB8AC3E}">
        <p14:creationId xmlns:p14="http://schemas.microsoft.com/office/powerpoint/2010/main" val="1322620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600"/>
            <a:ext cx="9144000" cy="5880996"/>
          </a:xfrm>
          <a:prstGeom prst="rect">
            <a:avLst/>
          </a:prstGeom>
        </p:spPr>
      </p:pic>
    </p:spTree>
    <p:extLst>
      <p:ext uri="{BB962C8B-B14F-4D97-AF65-F5344CB8AC3E}">
        <p14:creationId xmlns:p14="http://schemas.microsoft.com/office/powerpoint/2010/main" val="940926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57300"/>
            <a:ext cx="9144000" cy="4332477"/>
          </a:xfrm>
          <a:prstGeom prst="rect">
            <a:avLst/>
          </a:prstGeom>
        </p:spPr>
      </p:pic>
    </p:spTree>
    <p:extLst>
      <p:ext uri="{BB962C8B-B14F-4D97-AF65-F5344CB8AC3E}">
        <p14:creationId xmlns:p14="http://schemas.microsoft.com/office/powerpoint/2010/main" val="963349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513" y="5135659"/>
            <a:ext cx="6884286" cy="1143000"/>
          </a:xfrm>
        </p:spPr>
        <p:txBody>
          <a:bodyPr>
            <a:normAutofit/>
          </a:bodyPr>
          <a:lstStyle/>
          <a:p>
            <a:pPr algn="r"/>
            <a:r>
              <a:rPr lang="en-US" dirty="0" smtClean="0"/>
              <a:t>Applications</a:t>
            </a:r>
            <a:endParaRPr lang="en-US" dirty="0"/>
          </a:p>
        </p:txBody>
      </p:sp>
      <p:sp>
        <p:nvSpPr>
          <p:cNvPr id="3" name="Content Placeholder 2"/>
          <p:cNvSpPr>
            <a:spLocks noGrp="1"/>
          </p:cNvSpPr>
          <p:nvPr>
            <p:ph idx="1"/>
          </p:nvPr>
        </p:nvSpPr>
        <p:spPr>
          <a:xfrm>
            <a:off x="457200" y="507836"/>
            <a:ext cx="8229600" cy="4525963"/>
          </a:xfrm>
        </p:spPr>
        <p:txBody>
          <a:bodyPr>
            <a:normAutofit/>
          </a:bodyPr>
          <a:lstStyle/>
          <a:p>
            <a:r>
              <a:rPr lang="en-US" dirty="0" smtClean="0"/>
              <a:t>Kolmogorov probability theory</a:t>
            </a:r>
          </a:p>
          <a:p>
            <a:r>
              <a:rPr lang="en-US" dirty="0" smtClean="0"/>
              <a:t>Error correcting codes</a:t>
            </a:r>
          </a:p>
          <a:p>
            <a:r>
              <a:rPr lang="en-US" dirty="0" smtClean="0"/>
              <a:t>Klein four-group</a:t>
            </a:r>
          </a:p>
          <a:p>
            <a:r>
              <a:rPr lang="en-US" dirty="0"/>
              <a:t>Rubik’s Cube</a:t>
            </a:r>
          </a:p>
          <a:p>
            <a:r>
              <a:rPr lang="en-US" dirty="0" smtClean="0"/>
              <a:t>Symmetric group</a:t>
            </a:r>
          </a:p>
          <a:p>
            <a:r>
              <a:rPr lang="en-US" dirty="0" smtClean="0"/>
              <a:t>Symmetry group</a:t>
            </a:r>
          </a:p>
          <a:p>
            <a:r>
              <a:rPr lang="en-US" dirty="0" smtClean="0"/>
              <a:t>Erlangen program</a:t>
            </a:r>
          </a:p>
          <a:p>
            <a:r>
              <a:rPr lang="en-US" dirty="0" smtClean="0"/>
              <a:t>Galois Theory</a:t>
            </a:r>
          </a:p>
          <a:p>
            <a:r>
              <a:rPr lang="en-US" dirty="0" smtClean="0"/>
              <a:t>Lie group and Lie algebra</a:t>
            </a:r>
          </a:p>
        </p:txBody>
      </p:sp>
    </p:spTree>
    <p:extLst>
      <p:ext uri="{BB962C8B-B14F-4D97-AF65-F5344CB8AC3E}">
        <p14:creationId xmlns:p14="http://schemas.microsoft.com/office/powerpoint/2010/main" val="1420392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Kolmogorov probability theory</a:t>
            </a:r>
          </a:p>
        </p:txBody>
      </p:sp>
      <p:pic>
        <p:nvPicPr>
          <p:cNvPr id="9" name="Picture 8"/>
          <p:cNvPicPr>
            <a:picLocks noChangeAspect="1"/>
          </p:cNvPicPr>
          <p:nvPr/>
        </p:nvPicPr>
        <p:blipFill>
          <a:blip r:embed="rId2"/>
          <a:stretch>
            <a:fillRect/>
          </a:stretch>
        </p:blipFill>
        <p:spPr>
          <a:xfrm>
            <a:off x="146548" y="1531594"/>
            <a:ext cx="8792895" cy="1620188"/>
          </a:xfrm>
          <a:prstGeom prst="rect">
            <a:avLst/>
          </a:prstGeom>
        </p:spPr>
      </p:pic>
      <p:pic>
        <p:nvPicPr>
          <p:cNvPr id="10" name="Picture 9"/>
          <p:cNvPicPr>
            <a:picLocks noChangeAspect="1"/>
          </p:cNvPicPr>
          <p:nvPr/>
        </p:nvPicPr>
        <p:blipFill>
          <a:blip r:embed="rId3"/>
          <a:stretch>
            <a:fillRect/>
          </a:stretch>
        </p:blipFill>
        <p:spPr>
          <a:xfrm>
            <a:off x="146548" y="3444803"/>
            <a:ext cx="8939443" cy="1204159"/>
          </a:xfrm>
          <a:prstGeom prst="rect">
            <a:avLst/>
          </a:prstGeom>
        </p:spPr>
      </p:pic>
      <p:pic>
        <p:nvPicPr>
          <p:cNvPr id="11" name="Picture 10"/>
          <p:cNvPicPr>
            <a:picLocks noChangeAspect="1"/>
          </p:cNvPicPr>
          <p:nvPr/>
        </p:nvPicPr>
        <p:blipFill>
          <a:blip r:embed="rId4"/>
          <a:stretch>
            <a:fillRect/>
          </a:stretch>
        </p:blipFill>
        <p:spPr>
          <a:xfrm>
            <a:off x="146548" y="4786819"/>
            <a:ext cx="8939443" cy="1221857"/>
          </a:xfrm>
          <a:prstGeom prst="rect">
            <a:avLst/>
          </a:prstGeom>
        </p:spPr>
      </p:pic>
    </p:spTree>
    <p:extLst>
      <p:ext uri="{BB962C8B-B14F-4D97-AF65-F5344CB8AC3E}">
        <p14:creationId xmlns:p14="http://schemas.microsoft.com/office/powerpoint/2010/main" val="275647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02392"/>
            <a:ext cx="9144000" cy="1724062"/>
          </a:xfrm>
          <a:prstGeom prst="rect">
            <a:avLst/>
          </a:prstGeom>
        </p:spPr>
      </p:pic>
      <p:pic>
        <p:nvPicPr>
          <p:cNvPr id="5" name="Picture 4"/>
          <p:cNvPicPr>
            <a:picLocks noChangeAspect="1"/>
          </p:cNvPicPr>
          <p:nvPr/>
        </p:nvPicPr>
        <p:blipFill>
          <a:blip r:embed="rId3"/>
          <a:stretch>
            <a:fillRect/>
          </a:stretch>
        </p:blipFill>
        <p:spPr>
          <a:xfrm>
            <a:off x="0" y="3056773"/>
            <a:ext cx="9144000" cy="1557247"/>
          </a:xfrm>
          <a:prstGeom prst="rect">
            <a:avLst/>
          </a:prstGeom>
        </p:spPr>
      </p:pic>
      <p:sp>
        <p:nvSpPr>
          <p:cNvPr id="6" name="Oval 5"/>
          <p:cNvSpPr/>
          <p:nvPr/>
        </p:nvSpPr>
        <p:spPr>
          <a:xfrm>
            <a:off x="1770790" y="5018720"/>
            <a:ext cx="1306723" cy="1086777"/>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92934"/>
                </a:solidFill>
              </a:rPr>
              <a:t>B</a:t>
            </a:r>
          </a:p>
        </p:txBody>
      </p:sp>
      <p:cxnSp>
        <p:nvCxnSpPr>
          <p:cNvPr id="11" name="Straight Arrow Connector 10"/>
          <p:cNvCxnSpPr/>
          <p:nvPr/>
        </p:nvCxnSpPr>
        <p:spPr>
          <a:xfrm>
            <a:off x="5349009" y="5543793"/>
            <a:ext cx="1746367" cy="0"/>
          </a:xfrm>
          <a:prstGeom prst="straightConnector1">
            <a:avLst/>
          </a:prstGeom>
          <a:ln>
            <a:solidFill>
              <a:srgbClr val="FF0000"/>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26889" y="5543793"/>
            <a:ext cx="2063888" cy="369332"/>
          </a:xfrm>
          <a:prstGeom prst="rect">
            <a:avLst/>
          </a:prstGeom>
          <a:noFill/>
        </p:spPr>
        <p:txBody>
          <a:bodyPr wrap="square" rtlCol="0">
            <a:spAutoFit/>
          </a:bodyPr>
          <a:lstStyle/>
          <a:p>
            <a:r>
              <a:rPr lang="en-US" dirty="0" smtClean="0"/>
              <a:t>0   	 		     1</a:t>
            </a:r>
            <a:endParaRPr lang="en-US" dirty="0"/>
          </a:p>
        </p:txBody>
      </p:sp>
      <p:sp>
        <p:nvSpPr>
          <p:cNvPr id="14" name="Freeform 13"/>
          <p:cNvSpPr/>
          <p:nvPr/>
        </p:nvSpPr>
        <p:spPr>
          <a:xfrm>
            <a:off x="3004236" y="4896608"/>
            <a:ext cx="3199636" cy="573917"/>
          </a:xfrm>
          <a:custGeom>
            <a:avLst/>
            <a:gdLst>
              <a:gd name="connsiteX0" fmla="*/ 0 w 3199636"/>
              <a:gd name="connsiteY0" fmla="*/ 615021 h 895874"/>
              <a:gd name="connsiteX1" fmla="*/ 1721941 w 3199636"/>
              <a:gd name="connsiteY1" fmla="*/ 4471 h 895874"/>
              <a:gd name="connsiteX2" fmla="*/ 3199636 w 3199636"/>
              <a:gd name="connsiteY2" fmla="*/ 895874 h 895874"/>
            </a:gdLst>
            <a:ahLst/>
            <a:cxnLst>
              <a:cxn ang="0">
                <a:pos x="connsiteX0" y="connsiteY0"/>
              </a:cxn>
              <a:cxn ang="0">
                <a:pos x="connsiteX1" y="connsiteY1"/>
              </a:cxn>
              <a:cxn ang="0">
                <a:pos x="connsiteX2" y="connsiteY2"/>
              </a:cxn>
            </a:cxnLst>
            <a:rect l="l" t="t" r="r" b="b"/>
            <a:pathLst>
              <a:path w="3199636" h="895874">
                <a:moveTo>
                  <a:pt x="0" y="615021"/>
                </a:moveTo>
                <a:cubicBezTo>
                  <a:pt x="594334" y="286341"/>
                  <a:pt x="1188668" y="-42338"/>
                  <a:pt x="1721941" y="4471"/>
                </a:cubicBezTo>
                <a:cubicBezTo>
                  <a:pt x="2255214" y="51280"/>
                  <a:pt x="3199636" y="895874"/>
                  <a:pt x="3199636" y="895874"/>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456096" y="4530278"/>
            <a:ext cx="2344777" cy="369332"/>
          </a:xfrm>
          <a:prstGeom prst="rect">
            <a:avLst/>
          </a:prstGeom>
          <a:noFill/>
        </p:spPr>
        <p:txBody>
          <a:bodyPr wrap="square" rtlCol="0">
            <a:spAutoFit/>
          </a:bodyPr>
          <a:lstStyle/>
          <a:p>
            <a:pPr algn="ctr"/>
            <a:r>
              <a:rPr lang="en-US" dirty="0" smtClean="0">
                <a:solidFill>
                  <a:srgbClr val="FF0000"/>
                </a:solidFill>
              </a:rPr>
              <a:t>homomorphism </a:t>
            </a:r>
            <a:endParaRPr lang="en-US" dirty="0">
              <a:solidFill>
                <a:srgbClr val="FF0000"/>
              </a:solidFill>
            </a:endParaRPr>
          </a:p>
        </p:txBody>
      </p:sp>
    </p:spTree>
    <p:extLst>
      <p:ext uri="{BB962C8B-B14F-4D97-AF65-F5344CB8AC3E}">
        <p14:creationId xmlns:p14="http://schemas.microsoft.com/office/powerpoint/2010/main" val="2645949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38200"/>
            <a:ext cx="9144000" cy="5166172"/>
          </a:xfrm>
          <a:prstGeom prst="rect">
            <a:avLst/>
          </a:prstGeom>
        </p:spPr>
      </p:pic>
      <p:sp>
        <p:nvSpPr>
          <p:cNvPr id="5" name="TextBox 4"/>
          <p:cNvSpPr txBox="1"/>
          <p:nvPr/>
        </p:nvSpPr>
        <p:spPr>
          <a:xfrm>
            <a:off x="3639276" y="877834"/>
            <a:ext cx="2283716" cy="369332"/>
          </a:xfrm>
          <a:prstGeom prst="rect">
            <a:avLst/>
          </a:prstGeom>
          <a:noFill/>
        </p:spPr>
        <p:txBody>
          <a:bodyPr wrap="square" rtlCol="0">
            <a:spAutoFit/>
          </a:bodyPr>
          <a:lstStyle/>
          <a:p>
            <a:pPr algn="ctr"/>
            <a:r>
              <a:rPr lang="en-US" dirty="0" smtClean="0">
                <a:solidFill>
                  <a:srgbClr val="FF0000"/>
                </a:solidFill>
              </a:rPr>
              <a:t>Ordinary mapping</a:t>
            </a:r>
            <a:endParaRPr lang="en-US" dirty="0">
              <a:solidFill>
                <a:srgbClr val="FF0000"/>
              </a:solidFill>
            </a:endParaRPr>
          </a:p>
        </p:txBody>
      </p:sp>
    </p:spTree>
    <p:extLst>
      <p:ext uri="{BB962C8B-B14F-4D97-AF65-F5344CB8AC3E}">
        <p14:creationId xmlns:p14="http://schemas.microsoft.com/office/powerpoint/2010/main" val="3370595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correcting </a:t>
            </a:r>
            <a:r>
              <a:rPr lang="en-US" dirty="0" smtClean="0"/>
              <a:t>codes</a:t>
            </a:r>
            <a:endParaRPr lang="en-US" dirty="0"/>
          </a:p>
        </p:txBody>
      </p:sp>
      <p:sp>
        <p:nvSpPr>
          <p:cNvPr id="3" name="Content Placeholder 2"/>
          <p:cNvSpPr>
            <a:spLocks noGrp="1"/>
          </p:cNvSpPr>
          <p:nvPr>
            <p:ph idx="1"/>
          </p:nvPr>
        </p:nvSpPr>
        <p:spPr/>
        <p:txBody>
          <a:bodyPr/>
          <a:lstStyle/>
          <a:p>
            <a:r>
              <a:rPr lang="en-US" dirty="0" smtClean="0"/>
              <a:t>Problem: when information is transferred, some errors might be introduced due to the environmental noises, how to correct them when you receive the message?</a:t>
            </a:r>
          </a:p>
          <a:p>
            <a:r>
              <a:rPr lang="en-US" dirty="0" smtClean="0"/>
              <a:t>Idea: add more data to constrain the information in certain mathematical structures and the receiver is able to detect and recover it;</a:t>
            </a:r>
          </a:p>
          <a:p>
            <a:r>
              <a:rPr lang="en-US" dirty="0" smtClean="0"/>
              <a:t> </a:t>
            </a:r>
            <a:r>
              <a:rPr lang="en-US" dirty="0" smtClean="0">
                <a:solidFill>
                  <a:srgbClr val="FF0000"/>
                </a:solidFill>
              </a:rPr>
              <a:t>GL(2)</a:t>
            </a:r>
            <a:r>
              <a:rPr lang="en-US" dirty="0" smtClean="0"/>
              <a:t>: also </a:t>
            </a:r>
            <a:r>
              <a:rPr lang="en-US" dirty="0" smtClean="0">
                <a:solidFill>
                  <a:srgbClr val="FF0000"/>
                </a:solidFill>
              </a:rPr>
              <a:t>F</a:t>
            </a:r>
            <a:r>
              <a:rPr lang="en-US" baseline="-25000" dirty="0" smtClean="0">
                <a:solidFill>
                  <a:srgbClr val="FF0000"/>
                </a:solidFill>
              </a:rPr>
              <a:t>2</a:t>
            </a:r>
            <a:r>
              <a:rPr lang="en-US" dirty="0" smtClean="0"/>
              <a:t> or </a:t>
            </a:r>
            <a:r>
              <a:rPr lang="en-US" dirty="0" smtClean="0">
                <a:solidFill>
                  <a:srgbClr val="FF0000"/>
                </a:solidFill>
              </a:rPr>
              <a:t>Z</a:t>
            </a:r>
            <a:r>
              <a:rPr lang="en-US" baseline="-25000" dirty="0" smtClean="0">
                <a:solidFill>
                  <a:srgbClr val="FF0000"/>
                </a:solidFill>
              </a:rPr>
              <a:t>2</a:t>
            </a:r>
            <a:r>
              <a:rPr lang="en-US" dirty="0" smtClean="0"/>
              <a:t>, is the Galois field of two elements. It is the smallest finite field.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5758353"/>
              </p:ext>
            </p:extLst>
          </p:nvPr>
        </p:nvGraphicFramePr>
        <p:xfrm>
          <a:off x="1511782" y="5248635"/>
          <a:ext cx="2298468" cy="1228365"/>
        </p:xfrm>
        <a:graphic>
          <a:graphicData uri="http://schemas.openxmlformats.org/drawingml/2006/table">
            <a:tbl>
              <a:tblPr firstRow="1" bandRow="1">
                <a:tableStyleId>{BC89EF96-8CEA-46FF-86C4-4CE0E7609802}</a:tableStyleId>
              </a:tblPr>
              <a:tblGrid>
                <a:gridCol w="766156"/>
                <a:gridCol w="766156"/>
                <a:gridCol w="766156"/>
              </a:tblGrid>
              <a:tr h="409455">
                <a:tc>
                  <a:txBody>
                    <a:bodyPr/>
                    <a:lstStyle/>
                    <a:p>
                      <a:pPr algn="ctr"/>
                      <a:r>
                        <a:rPr lang="en-US" dirty="0" smtClean="0"/>
                        <a:t>+</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1</a:t>
                      </a:r>
                      <a:endParaRPr lang="en-US" dirty="0"/>
                    </a:p>
                  </a:txBody>
                  <a:tcPr anchor="ctr"/>
                </a:tc>
              </a:tr>
              <a:tr h="409455">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1</a:t>
                      </a:r>
                      <a:endParaRPr lang="en-US" dirty="0"/>
                    </a:p>
                  </a:txBody>
                  <a:tcPr anchor="ctr"/>
                </a:tc>
              </a:tr>
              <a:tr h="409455">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0</a:t>
                      </a:r>
                      <a:endParaRPr lang="en-US" dirty="0"/>
                    </a:p>
                  </a:txBody>
                  <a:tcPr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66406316"/>
              </p:ext>
            </p:extLst>
          </p:nvPr>
        </p:nvGraphicFramePr>
        <p:xfrm>
          <a:off x="5022585" y="5248635"/>
          <a:ext cx="2298468" cy="1228365"/>
        </p:xfrm>
        <a:graphic>
          <a:graphicData uri="http://schemas.openxmlformats.org/drawingml/2006/table">
            <a:tbl>
              <a:tblPr firstRow="1" bandRow="1">
                <a:tableStyleId>{BC89EF96-8CEA-46FF-86C4-4CE0E7609802}</a:tableStyleId>
              </a:tblPr>
              <a:tblGrid>
                <a:gridCol w="766156"/>
                <a:gridCol w="766156"/>
                <a:gridCol w="766156"/>
              </a:tblGrid>
              <a:tr h="409455">
                <a:tc>
                  <a:txBody>
                    <a:bodyPr/>
                    <a:lstStyle/>
                    <a:p>
                      <a:pPr algn="ctr"/>
                      <a:r>
                        <a:rPr lang="en-US" dirty="0" smtClean="0"/>
                        <a:t>×</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1</a:t>
                      </a:r>
                      <a:endParaRPr lang="en-US" dirty="0"/>
                    </a:p>
                  </a:txBody>
                  <a:tcPr anchor="ctr"/>
                </a:tc>
              </a:tr>
              <a:tr h="409455">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r>
              <a:tr h="409455">
                <a:tc>
                  <a:txBody>
                    <a:bodyPr/>
                    <a:lstStyle/>
                    <a:p>
                      <a:pPr algn="ctr"/>
                      <a:r>
                        <a:rPr lang="en-US" dirty="0" smtClean="0"/>
                        <a:t>1</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1</a:t>
                      </a:r>
                      <a:endParaRPr lang="en-US" dirty="0"/>
                    </a:p>
                  </a:txBody>
                  <a:tcPr anchor="ctr"/>
                </a:tc>
              </a:tr>
            </a:tbl>
          </a:graphicData>
        </a:graphic>
      </p:graphicFrame>
      <p:sp>
        <p:nvSpPr>
          <p:cNvPr id="6" name="TextBox 5"/>
          <p:cNvSpPr txBox="1"/>
          <p:nvPr/>
        </p:nvSpPr>
        <p:spPr>
          <a:xfrm>
            <a:off x="1511782" y="4786710"/>
            <a:ext cx="2298468" cy="369332"/>
          </a:xfrm>
          <a:prstGeom prst="rect">
            <a:avLst/>
          </a:prstGeom>
          <a:noFill/>
        </p:spPr>
        <p:txBody>
          <a:bodyPr wrap="square" rtlCol="0">
            <a:spAutoFit/>
          </a:bodyPr>
          <a:lstStyle/>
          <a:p>
            <a:pPr algn="ctr"/>
            <a:r>
              <a:rPr lang="en-US" dirty="0" smtClean="0"/>
              <a:t>Logical XOR</a:t>
            </a:r>
            <a:endParaRPr lang="en-US" dirty="0"/>
          </a:p>
        </p:txBody>
      </p:sp>
      <p:sp>
        <p:nvSpPr>
          <p:cNvPr id="7" name="TextBox 6"/>
          <p:cNvSpPr txBox="1"/>
          <p:nvPr/>
        </p:nvSpPr>
        <p:spPr>
          <a:xfrm>
            <a:off x="5022585" y="4792578"/>
            <a:ext cx="2298468" cy="369332"/>
          </a:xfrm>
          <a:prstGeom prst="rect">
            <a:avLst/>
          </a:prstGeom>
          <a:noFill/>
        </p:spPr>
        <p:txBody>
          <a:bodyPr wrap="square" rtlCol="0">
            <a:spAutoFit/>
          </a:bodyPr>
          <a:lstStyle/>
          <a:p>
            <a:pPr algn="ctr"/>
            <a:r>
              <a:rPr lang="en-US" dirty="0" smtClean="0"/>
              <a:t>Logical AND</a:t>
            </a:r>
            <a:endParaRPr lang="en-US" dirty="0"/>
          </a:p>
        </p:txBody>
      </p:sp>
    </p:spTree>
    <p:extLst>
      <p:ext uri="{BB962C8B-B14F-4D97-AF65-F5344CB8AC3E}">
        <p14:creationId xmlns:p14="http://schemas.microsoft.com/office/powerpoint/2010/main" val="3974904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9495"/>
            <a:ext cx="8229600" cy="5927505"/>
          </a:xfrm>
        </p:spPr>
        <p:txBody>
          <a:bodyPr>
            <a:normAutofit fontScale="92500" lnSpcReduction="10000"/>
          </a:bodyPr>
          <a:lstStyle/>
          <a:p>
            <a:r>
              <a:rPr lang="en-US" dirty="0" smtClean="0"/>
              <a:t>Let’s consider an example of transferring a message X with 15 bits, i.e. </a:t>
            </a:r>
            <a:r>
              <a:rPr lang="en-US" dirty="0"/>
              <a:t>x</a:t>
            </a:r>
            <a:r>
              <a:rPr lang="en-US" baseline="-25000" dirty="0"/>
              <a:t>i</a:t>
            </a:r>
            <a:r>
              <a:rPr lang="en-US" dirty="0"/>
              <a:t> </a:t>
            </a:r>
            <a:r>
              <a:rPr lang="en-US" dirty="0" smtClean="0"/>
              <a:t>∈ F</a:t>
            </a:r>
            <a:r>
              <a:rPr lang="en-US" baseline="-25000" dirty="0" smtClean="0"/>
              <a:t>2</a:t>
            </a:r>
            <a:r>
              <a:rPr lang="en-US" dirty="0" smtClean="0"/>
              <a:t>, </a:t>
            </a:r>
            <a:r>
              <a:rPr lang="en-US" dirty="0" err="1" smtClean="0"/>
              <a:t>i</a:t>
            </a:r>
            <a:r>
              <a:rPr lang="en-US" dirty="0" smtClean="0"/>
              <a:t>=1,2,</a:t>
            </a:r>
            <a:r>
              <a:rPr lang="mr-IN" dirty="0" smtClean="0"/>
              <a:t>…</a:t>
            </a:r>
            <a:r>
              <a:rPr lang="en-US" dirty="0" smtClean="0"/>
              <a:t>,15.</a:t>
            </a:r>
          </a:p>
          <a:p>
            <a:r>
              <a:rPr lang="en-US" dirty="0" smtClean="0"/>
              <a:t>Construct linear equations on F</a:t>
            </a:r>
            <a:r>
              <a:rPr lang="en-US" baseline="-25000" dirty="0" smtClean="0"/>
              <a:t>2</a:t>
            </a:r>
            <a:r>
              <a:rPr lang="en-US" dirty="0" smtClean="0"/>
              <a:t>: HX = 0</a:t>
            </a:r>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 message is an element in the set of the general solutions of this linear system.</a:t>
            </a:r>
          </a:p>
          <a:p>
            <a:r>
              <a:rPr lang="en-US" dirty="0" smtClean="0"/>
              <a:t>Now, suppose there is an error at the </a:t>
            </a:r>
            <a:r>
              <a:rPr lang="en-US" dirty="0" err="1" smtClean="0"/>
              <a:t>i</a:t>
            </a:r>
            <a:r>
              <a:rPr lang="en-US" baseline="30000" dirty="0" err="1" smtClean="0"/>
              <a:t>th</a:t>
            </a:r>
            <a:r>
              <a:rPr lang="en-US" dirty="0" smtClean="0"/>
              <a:t> bit in X (either 0 to 1 or 1 to 0), that is Y = X + </a:t>
            </a:r>
            <a:r>
              <a:rPr lang="en-US" dirty="0" err="1" smtClean="0"/>
              <a:t>e</a:t>
            </a:r>
            <a:r>
              <a:rPr lang="en-US" baseline="-25000" dirty="0" err="1" smtClean="0"/>
              <a:t>i</a:t>
            </a:r>
            <a:r>
              <a:rPr lang="en-US" dirty="0" smtClean="0"/>
              <a:t>, then HY = HX + </a:t>
            </a:r>
            <a:r>
              <a:rPr lang="en-US" dirty="0" err="1" smtClean="0"/>
              <a:t>He</a:t>
            </a:r>
            <a:r>
              <a:rPr lang="en-US" baseline="-25000" dirty="0" err="1" smtClean="0"/>
              <a:t>i</a:t>
            </a:r>
            <a:r>
              <a:rPr lang="en-US" baseline="-25000" dirty="0" smtClean="0"/>
              <a:t> </a:t>
            </a:r>
            <a:r>
              <a:rPr lang="en-US" dirty="0" smtClean="0"/>
              <a:t>= </a:t>
            </a:r>
            <a:r>
              <a:rPr lang="en-US" dirty="0" err="1" smtClean="0"/>
              <a:t>He</a:t>
            </a:r>
            <a:r>
              <a:rPr lang="en-US" baseline="-25000" dirty="0" err="1" smtClean="0"/>
              <a:t>i</a:t>
            </a:r>
            <a:r>
              <a:rPr lang="en-US" dirty="0" smtClean="0"/>
              <a:t>.</a:t>
            </a:r>
          </a:p>
          <a:p>
            <a:r>
              <a:rPr lang="en-US" dirty="0" smtClean="0"/>
              <a:t>If we carefully design H to make </a:t>
            </a:r>
            <a:r>
              <a:rPr lang="en-US" dirty="0" err="1" smtClean="0"/>
              <a:t>He</a:t>
            </a:r>
            <a:r>
              <a:rPr lang="en-US" baseline="-25000" dirty="0" err="1" smtClean="0"/>
              <a:t>i</a:t>
            </a:r>
            <a:r>
              <a:rPr lang="en-US" dirty="0" smtClean="0"/>
              <a:t> having 15 distinct values corresponding to the </a:t>
            </a:r>
            <a:r>
              <a:rPr lang="en-US" dirty="0" err="1" smtClean="0"/>
              <a:t>e</a:t>
            </a:r>
            <a:r>
              <a:rPr lang="en-US" baseline="-25000" dirty="0" err="1" smtClean="0"/>
              <a:t>i</a:t>
            </a:r>
            <a:r>
              <a:rPr lang="en-US" dirty="0" smtClean="0"/>
              <a:t>, then we can detect the error index </a:t>
            </a:r>
            <a:r>
              <a:rPr lang="en-US" dirty="0" err="1" smtClean="0"/>
              <a:t>i</a:t>
            </a:r>
            <a:r>
              <a:rPr lang="en-US" dirty="0" smtClean="0"/>
              <a:t> given </a:t>
            </a:r>
            <a:r>
              <a:rPr lang="en-US" dirty="0" err="1" smtClean="0"/>
              <a:t>He</a:t>
            </a:r>
            <a:r>
              <a:rPr lang="en-US" baseline="-25000" dirty="0" err="1" smtClean="0"/>
              <a:t>i</a:t>
            </a:r>
            <a:r>
              <a:rPr lang="en-US" dirty="0" smtClean="0"/>
              <a:t>, and correct it by: X = Y + </a:t>
            </a:r>
            <a:r>
              <a:rPr lang="en-US" dirty="0" err="1" smtClean="0"/>
              <a:t>e</a:t>
            </a:r>
            <a:r>
              <a:rPr lang="en-US" baseline="-25000" dirty="0" err="1" smtClean="0"/>
              <a:t>i</a:t>
            </a:r>
            <a:r>
              <a:rPr lang="en-US" dirty="0" smtClean="0"/>
              <a:t>.</a:t>
            </a:r>
            <a:endParaRPr lang="en-US" dirty="0"/>
          </a:p>
        </p:txBody>
      </p:sp>
      <p:pic>
        <p:nvPicPr>
          <p:cNvPr id="4" name="Picture 3"/>
          <p:cNvPicPr>
            <a:picLocks noChangeAspect="1"/>
          </p:cNvPicPr>
          <p:nvPr/>
        </p:nvPicPr>
        <p:blipFill>
          <a:blip r:embed="rId2"/>
          <a:stretch>
            <a:fillRect/>
          </a:stretch>
        </p:blipFill>
        <p:spPr>
          <a:xfrm>
            <a:off x="122125" y="1689778"/>
            <a:ext cx="8829532" cy="2020505"/>
          </a:xfrm>
          <a:prstGeom prst="rect">
            <a:avLst/>
          </a:prstGeom>
        </p:spPr>
      </p:pic>
    </p:spTree>
    <p:extLst>
      <p:ext uri="{BB962C8B-B14F-4D97-AF65-F5344CB8AC3E}">
        <p14:creationId xmlns:p14="http://schemas.microsoft.com/office/powerpoint/2010/main" val="206019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Fourth-degree equation</a:t>
            </a:r>
            <a:endParaRPr lang="en-US" dirty="0"/>
          </a:p>
        </p:txBody>
      </p:sp>
      <p:sp>
        <p:nvSpPr>
          <p:cNvPr id="3" name="Content Placeholder 2"/>
          <p:cNvSpPr>
            <a:spLocks noGrp="1"/>
          </p:cNvSpPr>
          <p:nvPr>
            <p:ph idx="1"/>
          </p:nvPr>
        </p:nvSpPr>
        <p:spPr/>
        <p:txBody>
          <a:bodyPr/>
          <a:lstStyle/>
          <a:p>
            <a:r>
              <a:rPr lang="en-US" dirty="0" smtClean="0"/>
              <a:t>4-d equations were solved by Ferrari (1522-1565)</a:t>
            </a:r>
            <a:endParaRPr lang="en-US" dirty="0"/>
          </a:p>
        </p:txBody>
      </p:sp>
      <p:pic>
        <p:nvPicPr>
          <p:cNvPr id="5" name="Picture 4"/>
          <p:cNvPicPr>
            <a:picLocks noChangeAspect="1"/>
          </p:cNvPicPr>
          <p:nvPr/>
        </p:nvPicPr>
        <p:blipFill>
          <a:blip r:embed="rId2"/>
          <a:stretch>
            <a:fillRect/>
          </a:stretch>
        </p:blipFill>
        <p:spPr>
          <a:xfrm>
            <a:off x="744954" y="2123624"/>
            <a:ext cx="7193076" cy="4262158"/>
          </a:xfrm>
          <a:prstGeom prst="rect">
            <a:avLst/>
          </a:prstGeom>
        </p:spPr>
      </p:pic>
    </p:spTree>
    <p:extLst>
      <p:ext uri="{BB962C8B-B14F-4D97-AF65-F5344CB8AC3E}">
        <p14:creationId xmlns:p14="http://schemas.microsoft.com/office/powerpoint/2010/main" val="1263291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3917"/>
            <a:ext cx="8229600" cy="5903083"/>
          </a:xfrm>
        </p:spPr>
        <p:txBody>
          <a:bodyPr/>
          <a:lstStyle/>
          <a:p>
            <a:r>
              <a:rPr lang="en-US" dirty="0" smtClean="0"/>
              <a:t>Consider a message X = (1,1,1,1,1,1,1,1,1,1,1,1,1,1,1)</a:t>
            </a:r>
            <a:r>
              <a:rPr lang="en-US" baseline="30000" dirty="0" smtClean="0"/>
              <a:t>T</a:t>
            </a:r>
            <a:r>
              <a:rPr lang="en-US" dirty="0" smtClean="0"/>
              <a:t>, it is easy to prove that HX=0;</a:t>
            </a:r>
          </a:p>
          <a:p>
            <a:r>
              <a:rPr lang="en-US" dirty="0" smtClean="0"/>
              <a:t>Add an error on 6</a:t>
            </a:r>
            <a:r>
              <a:rPr lang="en-US" baseline="30000" dirty="0" smtClean="0"/>
              <a:t>th</a:t>
            </a:r>
            <a:r>
              <a:rPr lang="en-US" dirty="0" smtClean="0"/>
              <a:t> bit: Y = </a:t>
            </a:r>
            <a:r>
              <a:rPr lang="en-US" dirty="0"/>
              <a:t>(</a:t>
            </a:r>
            <a:r>
              <a:rPr lang="en-US" dirty="0" smtClean="0"/>
              <a:t>1,1,1,1,1,0,1,1,1,1,1,1,1,1,1</a:t>
            </a:r>
            <a:r>
              <a:rPr lang="en-US" dirty="0"/>
              <a:t>)</a:t>
            </a:r>
            <a:r>
              <a:rPr lang="en-US" baseline="30000" dirty="0" smtClean="0"/>
              <a:t>T</a:t>
            </a:r>
            <a:r>
              <a:rPr lang="en-US" dirty="0" smtClean="0"/>
              <a:t>;</a:t>
            </a:r>
          </a:p>
          <a:p>
            <a:r>
              <a:rPr lang="en-US" dirty="0" smtClean="0"/>
              <a:t>Then, HY = (0,1,1,0)</a:t>
            </a:r>
            <a:r>
              <a:rPr lang="en-US" baseline="30000" dirty="0" smtClean="0"/>
              <a:t>T</a:t>
            </a:r>
            <a:r>
              <a:rPr lang="en-US" dirty="0" smtClean="0"/>
              <a:t>, so the error is at the 6</a:t>
            </a:r>
            <a:r>
              <a:rPr lang="en-US" baseline="30000" dirty="0" smtClean="0"/>
              <a:t>th</a:t>
            </a:r>
            <a:r>
              <a:rPr lang="en-US" dirty="0" smtClean="0"/>
              <a:t> bit, the correction is: X = Y </a:t>
            </a:r>
            <a:r>
              <a:rPr lang="en-US" dirty="0"/>
              <a:t>+ </a:t>
            </a:r>
            <a:r>
              <a:rPr lang="en-US" dirty="0" smtClean="0"/>
              <a:t>(0,0,0,0,0,1,0,0,0,0,0,0,0,0,0)</a:t>
            </a:r>
            <a:r>
              <a:rPr lang="en-US" baseline="30000" dirty="0"/>
              <a:t>T</a:t>
            </a:r>
            <a:endParaRPr lang="en-US" dirty="0" smtClean="0"/>
          </a:p>
          <a:p>
            <a:r>
              <a:rPr lang="en-US" dirty="0" smtClean="0"/>
              <a:t>The rank of H is 4, but with 15 variables, so the solution set (space) is an 11 dimensional space on F</a:t>
            </a:r>
            <a:r>
              <a:rPr lang="en-US" baseline="-25000" dirty="0" smtClean="0"/>
              <a:t>2</a:t>
            </a:r>
            <a:r>
              <a:rPr lang="en-US" dirty="0" smtClean="0"/>
              <a:t> with 2</a:t>
            </a:r>
            <a:r>
              <a:rPr lang="en-US" baseline="30000" dirty="0" smtClean="0"/>
              <a:t>11</a:t>
            </a:r>
            <a:r>
              <a:rPr lang="en-US" dirty="0" smtClean="0"/>
              <a:t> elements. In other words, there are only 11 free variables in this 15 bit message. These 11 bits contain information while the left 4 bits’ function is error correcting.</a:t>
            </a:r>
          </a:p>
          <a:p>
            <a:endParaRPr lang="en-US" dirty="0"/>
          </a:p>
        </p:txBody>
      </p:sp>
    </p:spTree>
    <p:extLst>
      <p:ext uri="{BB962C8B-B14F-4D97-AF65-F5344CB8AC3E}">
        <p14:creationId xmlns:p14="http://schemas.microsoft.com/office/powerpoint/2010/main" val="1853078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Klein four-group</a:t>
            </a:r>
            <a:endParaRPr lang="en-US" dirty="0"/>
          </a:p>
        </p:txBody>
      </p:sp>
      <p:sp>
        <p:nvSpPr>
          <p:cNvPr id="3" name="Content Placeholder 2"/>
          <p:cNvSpPr>
            <a:spLocks noGrp="1"/>
          </p:cNvSpPr>
          <p:nvPr>
            <p:ph idx="1"/>
          </p:nvPr>
        </p:nvSpPr>
        <p:spPr>
          <a:xfrm>
            <a:off x="457201" y="1600200"/>
            <a:ext cx="5624552" cy="4876800"/>
          </a:xfrm>
        </p:spPr>
        <p:txBody>
          <a:bodyPr>
            <a:normAutofit fontScale="92500"/>
          </a:bodyPr>
          <a:lstStyle/>
          <a:p>
            <a:r>
              <a:rPr lang="en-US" dirty="0" smtClean="0"/>
              <a:t>V or K</a:t>
            </a:r>
            <a:r>
              <a:rPr lang="en-US" baseline="-25000" dirty="0" smtClean="0"/>
              <a:t>4</a:t>
            </a:r>
            <a:r>
              <a:rPr lang="en-US" dirty="0" smtClean="0"/>
              <a:t>: the smallest non-cyclic group</a:t>
            </a:r>
          </a:p>
          <a:p>
            <a:r>
              <a:rPr lang="en-US" dirty="0" smtClean="0"/>
              <a:t>V is an </a:t>
            </a:r>
            <a:r>
              <a:rPr lang="en-US" dirty="0" err="1" smtClean="0"/>
              <a:t>Abelian</a:t>
            </a:r>
            <a:r>
              <a:rPr lang="en-US" dirty="0" smtClean="0"/>
              <a:t> group</a:t>
            </a:r>
          </a:p>
          <a:p>
            <a:r>
              <a:rPr lang="en-US" dirty="0" smtClean="0"/>
              <a:t>V is isomorphic to the direct product of Z</a:t>
            </a:r>
            <a:r>
              <a:rPr lang="en-US" baseline="-25000" dirty="0" smtClean="0"/>
              <a:t>2</a:t>
            </a:r>
            <a:r>
              <a:rPr lang="en-US" dirty="0" smtClean="0"/>
              <a:t>: Z</a:t>
            </a:r>
            <a:r>
              <a:rPr lang="en-US" baseline="-25000" dirty="0" smtClean="0"/>
              <a:t>2</a:t>
            </a:r>
            <a:r>
              <a:rPr lang="en-US" dirty="0" smtClean="0"/>
              <a:t>×Z</a:t>
            </a:r>
            <a:r>
              <a:rPr lang="en-US" baseline="-25000" dirty="0" smtClean="0"/>
              <a:t>2</a:t>
            </a:r>
            <a:endParaRPr lang="en-US" baseline="-25000" dirty="0"/>
          </a:p>
          <a:p>
            <a:r>
              <a:rPr lang="en-US" dirty="0"/>
              <a:t>V is a normal subgroup of the alternating group A</a:t>
            </a:r>
            <a:r>
              <a:rPr lang="en-US" baseline="-25000" dirty="0"/>
              <a:t>4</a:t>
            </a:r>
            <a:r>
              <a:rPr lang="en-US" dirty="0"/>
              <a:t> (and also the symmetric group S</a:t>
            </a:r>
            <a:r>
              <a:rPr lang="en-US" baseline="-25000" dirty="0"/>
              <a:t>4</a:t>
            </a:r>
            <a:r>
              <a:rPr lang="en-US" dirty="0"/>
              <a:t>) on four letters. In fact, it is the kernel of a </a:t>
            </a:r>
            <a:r>
              <a:rPr lang="en-US" dirty="0" err="1"/>
              <a:t>surjective</a:t>
            </a:r>
            <a:r>
              <a:rPr lang="en-US" dirty="0"/>
              <a:t> group homomorphism from S</a:t>
            </a:r>
            <a:r>
              <a:rPr lang="en-US" baseline="-25000" dirty="0"/>
              <a:t>4</a:t>
            </a:r>
            <a:r>
              <a:rPr lang="en-US" dirty="0"/>
              <a:t> to </a:t>
            </a:r>
            <a:r>
              <a:rPr lang="en-US" dirty="0" smtClean="0"/>
              <a:t>S</a:t>
            </a:r>
            <a:r>
              <a:rPr lang="en-US" baseline="-25000" dirty="0" smtClean="0"/>
              <a:t>3</a:t>
            </a:r>
            <a:r>
              <a:rPr lang="en-US" dirty="0" smtClean="0"/>
              <a:t>: </a:t>
            </a:r>
            <a:r>
              <a:rPr lang="mr-IN" dirty="0" smtClean="0"/>
              <a:t>V </a:t>
            </a:r>
            <a:r>
              <a:rPr lang="mr-IN" dirty="0"/>
              <a:t>= { </a:t>
            </a:r>
            <a:r>
              <a:rPr lang="en-US" dirty="0" smtClean="0"/>
              <a:t>(e)</a:t>
            </a:r>
            <a:r>
              <a:rPr lang="mr-IN" dirty="0" smtClean="0"/>
              <a:t>, </a:t>
            </a:r>
            <a:r>
              <a:rPr lang="en-US" dirty="0" smtClean="0"/>
              <a:t>(</a:t>
            </a:r>
            <a:r>
              <a:rPr lang="mr-IN" dirty="0" smtClean="0"/>
              <a:t>1,2</a:t>
            </a:r>
            <a:r>
              <a:rPr lang="en-US" dirty="0" smtClean="0"/>
              <a:t>)(</a:t>
            </a:r>
            <a:r>
              <a:rPr lang="mr-IN" dirty="0" smtClean="0"/>
              <a:t>3,4</a:t>
            </a:r>
            <a:r>
              <a:rPr lang="en-US" dirty="0" smtClean="0"/>
              <a:t>)</a:t>
            </a:r>
            <a:r>
              <a:rPr lang="mr-IN" dirty="0" smtClean="0"/>
              <a:t>, </a:t>
            </a:r>
            <a:r>
              <a:rPr lang="en-US" dirty="0" smtClean="0"/>
              <a:t>(</a:t>
            </a:r>
            <a:r>
              <a:rPr lang="mr-IN" dirty="0" smtClean="0"/>
              <a:t>1,3</a:t>
            </a:r>
            <a:r>
              <a:rPr lang="en-US" dirty="0" smtClean="0"/>
              <a:t>)(</a:t>
            </a:r>
            <a:r>
              <a:rPr lang="mr-IN" dirty="0" smtClean="0"/>
              <a:t>2,4</a:t>
            </a:r>
            <a:r>
              <a:rPr lang="en-US" dirty="0" smtClean="0"/>
              <a:t>)</a:t>
            </a:r>
            <a:r>
              <a:rPr lang="mr-IN" dirty="0" smtClean="0"/>
              <a:t>, </a:t>
            </a:r>
            <a:r>
              <a:rPr lang="en-US" dirty="0" smtClean="0"/>
              <a:t>(</a:t>
            </a:r>
            <a:r>
              <a:rPr lang="mr-IN" dirty="0" smtClean="0"/>
              <a:t>1,4</a:t>
            </a:r>
            <a:r>
              <a:rPr lang="en-US" dirty="0" smtClean="0"/>
              <a:t>)(</a:t>
            </a:r>
            <a:r>
              <a:rPr lang="mr-IN" dirty="0" smtClean="0"/>
              <a:t>2,3</a:t>
            </a:r>
            <a:r>
              <a:rPr lang="en-US" dirty="0" smtClean="0"/>
              <a:t>)</a:t>
            </a:r>
            <a:r>
              <a:rPr lang="mr-IN" dirty="0" smtClean="0"/>
              <a:t> }</a:t>
            </a:r>
            <a:endParaRPr lang="en-US" dirty="0" smtClean="0"/>
          </a:p>
          <a:p>
            <a:r>
              <a:rPr lang="en-US" dirty="0"/>
              <a:t>In music composition the four-group is the basic group of permutations in the twelve-tone technique.</a:t>
            </a:r>
            <a:endParaRPr lang="en-US" dirty="0" smtClean="0"/>
          </a:p>
          <a:p>
            <a:endParaRPr lang="en-US" dirty="0"/>
          </a:p>
        </p:txBody>
      </p:sp>
      <p:pic>
        <p:nvPicPr>
          <p:cNvPr id="4" name="Picture 3"/>
          <p:cNvPicPr>
            <a:picLocks noChangeAspect="1"/>
          </p:cNvPicPr>
          <p:nvPr/>
        </p:nvPicPr>
        <p:blipFill>
          <a:blip r:embed="rId2"/>
          <a:stretch>
            <a:fillRect/>
          </a:stretch>
        </p:blipFill>
        <p:spPr>
          <a:xfrm>
            <a:off x="6364152" y="2137484"/>
            <a:ext cx="2493621" cy="2849853"/>
          </a:xfrm>
          <a:prstGeom prst="rect">
            <a:avLst/>
          </a:prstGeom>
        </p:spPr>
      </p:pic>
    </p:spTree>
    <p:extLst>
      <p:ext uri="{BB962C8B-B14F-4D97-AF65-F5344CB8AC3E}">
        <p14:creationId xmlns:p14="http://schemas.microsoft.com/office/powerpoint/2010/main" val="971992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Quaternion</a:t>
            </a:r>
          </a:p>
        </p:txBody>
      </p:sp>
      <p:sp>
        <p:nvSpPr>
          <p:cNvPr id="3" name="Content Placeholder 2"/>
          <p:cNvSpPr>
            <a:spLocks noGrp="1"/>
          </p:cNvSpPr>
          <p:nvPr>
            <p:ph idx="1"/>
          </p:nvPr>
        </p:nvSpPr>
        <p:spPr>
          <a:xfrm>
            <a:off x="457200" y="1600200"/>
            <a:ext cx="5096345" cy="4876800"/>
          </a:xfrm>
        </p:spPr>
        <p:txBody>
          <a:bodyPr>
            <a:normAutofit lnSpcReduction="10000"/>
          </a:bodyPr>
          <a:lstStyle/>
          <a:p>
            <a:r>
              <a:rPr lang="en-US" dirty="0"/>
              <a:t>Q</a:t>
            </a:r>
            <a:r>
              <a:rPr lang="en-US" dirty="0" smtClean="0"/>
              <a:t>uaternions </a:t>
            </a:r>
            <a:r>
              <a:rPr lang="en-US" dirty="0"/>
              <a:t>are a number system that extends the complex numbers. They were first described by Irish mathematician William Rowan Hamilton in </a:t>
            </a:r>
            <a:r>
              <a:rPr lang="en-US" dirty="0" smtClean="0"/>
              <a:t>1843 </a:t>
            </a:r>
            <a:r>
              <a:rPr lang="en-US" dirty="0"/>
              <a:t>and applied to mechanics in three-dimensional </a:t>
            </a:r>
            <a:r>
              <a:rPr lang="en-US" dirty="0" smtClean="0"/>
              <a:t>space.</a:t>
            </a:r>
          </a:p>
          <a:p>
            <a:r>
              <a:rPr lang="en-US" dirty="0"/>
              <a:t> Quaternions are generally represented in the form</a:t>
            </a:r>
            <a:r>
              <a:rPr lang="en-US" dirty="0" smtClean="0"/>
              <a:t>:</a:t>
            </a:r>
            <a:endParaRPr lang="en-US" dirty="0"/>
          </a:p>
          <a:p>
            <a:pPr marL="0" indent="0">
              <a:buNone/>
            </a:pPr>
            <a:r>
              <a:rPr lang="en-US" dirty="0" smtClean="0"/>
              <a:t> 	a </a:t>
            </a:r>
            <a:r>
              <a:rPr lang="en-US" dirty="0"/>
              <a:t>+ bi + </a:t>
            </a:r>
            <a:r>
              <a:rPr lang="en-US" dirty="0" err="1"/>
              <a:t>cj</a:t>
            </a:r>
            <a:r>
              <a:rPr lang="en-US" dirty="0"/>
              <a:t> + </a:t>
            </a:r>
            <a:r>
              <a:rPr lang="en-US" dirty="0" err="1"/>
              <a:t>dk</a:t>
            </a:r>
            <a:endParaRPr lang="en-US" dirty="0"/>
          </a:p>
          <a:p>
            <a:r>
              <a:rPr lang="en-US" dirty="0"/>
              <a:t>where a, b, c, and d are real numbers, and </a:t>
            </a:r>
            <a:r>
              <a:rPr lang="en-US" dirty="0" err="1"/>
              <a:t>i</a:t>
            </a:r>
            <a:r>
              <a:rPr lang="en-US" dirty="0"/>
              <a:t>, j, and k are the fundamental quaternion units</a:t>
            </a:r>
            <a:r>
              <a:rPr lang="en-US" dirty="0" smtClean="0"/>
              <a:t>.</a:t>
            </a:r>
          </a:p>
          <a:p>
            <a:endParaRPr lang="en-US" dirty="0" smtClean="0"/>
          </a:p>
        </p:txBody>
      </p:sp>
      <p:pic>
        <p:nvPicPr>
          <p:cNvPr id="4" name="Picture 3"/>
          <p:cNvPicPr>
            <a:picLocks noChangeAspect="1"/>
          </p:cNvPicPr>
          <p:nvPr/>
        </p:nvPicPr>
        <p:blipFill>
          <a:blip r:embed="rId2"/>
          <a:stretch>
            <a:fillRect/>
          </a:stretch>
        </p:blipFill>
        <p:spPr>
          <a:xfrm>
            <a:off x="6147009" y="1070684"/>
            <a:ext cx="2771825" cy="2798541"/>
          </a:xfrm>
          <a:prstGeom prst="rect">
            <a:avLst/>
          </a:prstGeom>
        </p:spPr>
      </p:pic>
      <p:pic>
        <p:nvPicPr>
          <p:cNvPr id="5" name="Picture 4"/>
          <p:cNvPicPr>
            <a:picLocks noChangeAspect="1"/>
          </p:cNvPicPr>
          <p:nvPr/>
        </p:nvPicPr>
        <p:blipFill>
          <a:blip r:embed="rId3"/>
          <a:stretch>
            <a:fillRect/>
          </a:stretch>
        </p:blipFill>
        <p:spPr>
          <a:xfrm>
            <a:off x="5553545" y="4275102"/>
            <a:ext cx="3365289" cy="2201898"/>
          </a:xfrm>
          <a:prstGeom prst="rect">
            <a:avLst/>
          </a:prstGeom>
        </p:spPr>
      </p:pic>
    </p:spTree>
    <p:extLst>
      <p:ext uri="{BB962C8B-B14F-4D97-AF65-F5344CB8AC3E}">
        <p14:creationId xmlns:p14="http://schemas.microsoft.com/office/powerpoint/2010/main" val="252561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 group</a:t>
            </a:r>
            <a:endParaRPr lang="en-US" dirty="0"/>
          </a:p>
        </p:txBody>
      </p:sp>
      <p:sp>
        <p:nvSpPr>
          <p:cNvPr id="3" name="Content Placeholder 2"/>
          <p:cNvSpPr>
            <a:spLocks noGrp="1"/>
          </p:cNvSpPr>
          <p:nvPr>
            <p:ph idx="1"/>
          </p:nvPr>
        </p:nvSpPr>
        <p:spPr>
          <a:xfrm>
            <a:off x="457200" y="1600200"/>
            <a:ext cx="5563490" cy="4876800"/>
          </a:xfrm>
        </p:spPr>
        <p:txBody>
          <a:bodyPr>
            <a:normAutofit fontScale="92500" lnSpcReduction="10000"/>
          </a:bodyPr>
          <a:lstStyle/>
          <a:p>
            <a:r>
              <a:rPr lang="en-US" dirty="0"/>
              <a:t>The center and the </a:t>
            </a:r>
            <a:r>
              <a:rPr lang="en-US" dirty="0" err="1"/>
              <a:t>commutator</a:t>
            </a:r>
            <a:r>
              <a:rPr lang="en-US" dirty="0"/>
              <a:t> subgroup of Q</a:t>
            </a:r>
            <a:r>
              <a:rPr lang="en-US" baseline="-25000" dirty="0"/>
              <a:t>8</a:t>
            </a:r>
            <a:r>
              <a:rPr lang="en-US" dirty="0"/>
              <a:t> is the subgroup {</a:t>
            </a:r>
            <a:r>
              <a:rPr lang="en-US" dirty="0" err="1"/>
              <a:t>e,e</a:t>
            </a:r>
            <a:r>
              <a:rPr lang="en-US" dirty="0"/>
              <a:t>}. </a:t>
            </a:r>
            <a:endParaRPr lang="en-US" dirty="0" smtClean="0"/>
          </a:p>
          <a:p>
            <a:r>
              <a:rPr lang="en-US" dirty="0" smtClean="0"/>
              <a:t>The </a:t>
            </a:r>
            <a:r>
              <a:rPr lang="en-US" dirty="0"/>
              <a:t>factor group Q</a:t>
            </a:r>
            <a:r>
              <a:rPr lang="en-US" baseline="-25000" dirty="0"/>
              <a:t>8</a:t>
            </a:r>
            <a:r>
              <a:rPr lang="en-US" dirty="0"/>
              <a:t>/{</a:t>
            </a:r>
            <a:r>
              <a:rPr lang="en-US" dirty="0" err="1"/>
              <a:t>e,e</a:t>
            </a:r>
            <a:r>
              <a:rPr lang="en-US" dirty="0"/>
              <a:t>} is isomorphic to the Klein four-group V. </a:t>
            </a:r>
            <a:endParaRPr lang="en-US" dirty="0" smtClean="0"/>
          </a:p>
          <a:p>
            <a:r>
              <a:rPr lang="en-US" dirty="0" smtClean="0"/>
              <a:t>The </a:t>
            </a:r>
            <a:r>
              <a:rPr lang="en-US" dirty="0"/>
              <a:t>inner </a:t>
            </a:r>
            <a:r>
              <a:rPr lang="en-US" dirty="0" err="1"/>
              <a:t>automorphism</a:t>
            </a:r>
            <a:r>
              <a:rPr lang="en-US" dirty="0"/>
              <a:t> group of Q</a:t>
            </a:r>
            <a:r>
              <a:rPr lang="en-US" baseline="-25000" dirty="0"/>
              <a:t>8</a:t>
            </a:r>
            <a:r>
              <a:rPr lang="en-US" dirty="0"/>
              <a:t> is isomorphic to Q</a:t>
            </a:r>
            <a:r>
              <a:rPr lang="en-US" baseline="-25000" dirty="0"/>
              <a:t>8</a:t>
            </a:r>
            <a:r>
              <a:rPr lang="en-US" dirty="0"/>
              <a:t> modulo its center, and is therefore also isomorphic to the Klein four-group. </a:t>
            </a:r>
            <a:endParaRPr lang="en-US" dirty="0" smtClean="0"/>
          </a:p>
          <a:p>
            <a:r>
              <a:rPr lang="en-US" dirty="0" smtClean="0"/>
              <a:t>The </a:t>
            </a:r>
            <a:r>
              <a:rPr lang="en-US" dirty="0"/>
              <a:t>full </a:t>
            </a:r>
            <a:r>
              <a:rPr lang="en-US" dirty="0" err="1"/>
              <a:t>automorphism</a:t>
            </a:r>
            <a:r>
              <a:rPr lang="en-US" dirty="0"/>
              <a:t> group of Q</a:t>
            </a:r>
            <a:r>
              <a:rPr lang="en-US" baseline="-25000" dirty="0"/>
              <a:t>8</a:t>
            </a:r>
            <a:r>
              <a:rPr lang="en-US" dirty="0"/>
              <a:t> is isomorphic to the symmetric group of degree 4, S</a:t>
            </a:r>
            <a:r>
              <a:rPr lang="en-US" baseline="-25000" dirty="0"/>
              <a:t>4</a:t>
            </a:r>
            <a:r>
              <a:rPr lang="en-US" dirty="0"/>
              <a:t>, the symmetric group on four letters. </a:t>
            </a:r>
            <a:endParaRPr lang="en-US" dirty="0" smtClean="0"/>
          </a:p>
          <a:p>
            <a:r>
              <a:rPr lang="en-US" dirty="0" smtClean="0"/>
              <a:t>The </a:t>
            </a:r>
            <a:r>
              <a:rPr lang="en-US" dirty="0"/>
              <a:t>outer </a:t>
            </a:r>
            <a:r>
              <a:rPr lang="en-US" dirty="0" err="1"/>
              <a:t>automorphism</a:t>
            </a:r>
            <a:r>
              <a:rPr lang="en-US" dirty="0"/>
              <a:t> group of Q</a:t>
            </a:r>
            <a:r>
              <a:rPr lang="en-US" baseline="-25000" dirty="0"/>
              <a:t>8</a:t>
            </a:r>
            <a:r>
              <a:rPr lang="en-US" dirty="0"/>
              <a:t> is then S</a:t>
            </a:r>
            <a:r>
              <a:rPr lang="en-US" baseline="-25000" dirty="0"/>
              <a:t>4</a:t>
            </a:r>
            <a:r>
              <a:rPr lang="en-US" dirty="0"/>
              <a:t>/V which is isomorphic to S</a:t>
            </a:r>
            <a:r>
              <a:rPr lang="en-US" baseline="-25000" dirty="0"/>
              <a:t>3</a:t>
            </a:r>
            <a:r>
              <a:rPr lang="en-US" dirty="0"/>
              <a:t>.</a:t>
            </a:r>
          </a:p>
        </p:txBody>
      </p:sp>
      <p:pic>
        <p:nvPicPr>
          <p:cNvPr id="4" name="Picture 3"/>
          <p:cNvPicPr>
            <a:picLocks noChangeAspect="1"/>
          </p:cNvPicPr>
          <p:nvPr/>
        </p:nvPicPr>
        <p:blipFill>
          <a:blip r:embed="rId2"/>
          <a:stretch>
            <a:fillRect/>
          </a:stretch>
        </p:blipFill>
        <p:spPr>
          <a:xfrm>
            <a:off x="6155026" y="1600200"/>
            <a:ext cx="2740530" cy="3851741"/>
          </a:xfrm>
          <a:prstGeom prst="rect">
            <a:avLst/>
          </a:prstGeom>
        </p:spPr>
      </p:pic>
    </p:spTree>
    <p:extLst>
      <p:ext uri="{BB962C8B-B14F-4D97-AF65-F5344CB8AC3E}">
        <p14:creationId xmlns:p14="http://schemas.microsoft.com/office/powerpoint/2010/main" val="9277818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Rubik’s cube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a:t>breakthrough, known as "</a:t>
            </a:r>
            <a:r>
              <a:rPr lang="en-US" dirty="0">
                <a:solidFill>
                  <a:srgbClr val="FF0000"/>
                </a:solidFill>
              </a:rPr>
              <a:t>descent through nested </a:t>
            </a:r>
            <a:endParaRPr lang="en-US" dirty="0" smtClean="0">
              <a:solidFill>
                <a:srgbClr val="FF0000"/>
              </a:solidFill>
            </a:endParaRPr>
          </a:p>
          <a:p>
            <a:pPr marL="0" indent="0">
              <a:buNone/>
            </a:pPr>
            <a:r>
              <a:rPr lang="en-US" dirty="0" smtClean="0">
                <a:solidFill>
                  <a:srgbClr val="FF0000"/>
                </a:solidFill>
              </a:rPr>
              <a:t>sub</a:t>
            </a:r>
            <a:r>
              <a:rPr lang="en-US" dirty="0">
                <a:solidFill>
                  <a:srgbClr val="FF0000"/>
                </a:solidFill>
              </a:rPr>
              <a:t>-groups</a:t>
            </a:r>
            <a:r>
              <a:rPr lang="en-US" dirty="0"/>
              <a:t>" was found by </a:t>
            </a:r>
            <a:r>
              <a:rPr lang="en-US" dirty="0" err="1"/>
              <a:t>Morwen</a:t>
            </a:r>
            <a:r>
              <a:rPr lang="en-US" dirty="0"/>
              <a:t> </a:t>
            </a:r>
            <a:r>
              <a:rPr lang="en-US" dirty="0" err="1"/>
              <a:t>Thistlethwaite</a:t>
            </a:r>
            <a:r>
              <a:rPr lang="en-US" dirty="0"/>
              <a:t>; </a:t>
            </a:r>
            <a:endParaRPr lang="en-US" dirty="0" smtClean="0"/>
          </a:p>
          <a:p>
            <a:pPr marL="0" indent="0">
              <a:buNone/>
            </a:pPr>
            <a:r>
              <a:rPr lang="en-US" dirty="0" smtClean="0"/>
              <a:t>details </a:t>
            </a:r>
            <a:r>
              <a:rPr lang="en-US" dirty="0"/>
              <a:t>of </a:t>
            </a:r>
            <a:r>
              <a:rPr lang="en-US" dirty="0" err="1"/>
              <a:t>Thistlethwaite's</a:t>
            </a:r>
            <a:r>
              <a:rPr lang="en-US" dirty="0"/>
              <a:t> algorithm were published in </a:t>
            </a:r>
            <a:endParaRPr lang="en-US" dirty="0" smtClean="0"/>
          </a:p>
          <a:p>
            <a:pPr marL="0" indent="0">
              <a:buNone/>
            </a:pPr>
            <a:r>
              <a:rPr lang="en-US" dirty="0" smtClean="0"/>
              <a:t>Scientific </a:t>
            </a:r>
            <a:r>
              <a:rPr lang="en-US" dirty="0"/>
              <a:t>American in 1981 by Douglas Hofstadter. </a:t>
            </a:r>
            <a:endParaRPr lang="en-US" dirty="0" smtClean="0"/>
          </a:p>
          <a:p>
            <a:pPr marL="0" indent="0">
              <a:buNone/>
            </a:pPr>
            <a:r>
              <a:rPr lang="en-US" dirty="0" smtClean="0"/>
              <a:t>The approaches </a:t>
            </a:r>
            <a:r>
              <a:rPr lang="en-US" dirty="0"/>
              <a:t>to the cube that led to algorithms with very few moves are based on group theory and on extensive computer searches. </a:t>
            </a:r>
            <a:r>
              <a:rPr lang="en-US" dirty="0" err="1"/>
              <a:t>Thistlethwaite's</a:t>
            </a:r>
            <a:r>
              <a:rPr lang="en-US" dirty="0"/>
              <a:t> idea was to divide the problem into </a:t>
            </a:r>
            <a:r>
              <a:rPr lang="en-US" dirty="0" err="1"/>
              <a:t>subproblems</a:t>
            </a:r>
            <a:r>
              <a:rPr lang="en-US" dirty="0"/>
              <a:t>. Where algorithms up to that point divided the problem by looking at the parts of the cube that should remain fixed, he divided it by restricting the type of moves that could be executed. In particular he divided the cube group into the following chain of </a:t>
            </a:r>
            <a:r>
              <a:rPr lang="en-US" dirty="0" smtClean="0"/>
              <a:t>subgroups:</a:t>
            </a:r>
          </a:p>
          <a:p>
            <a:pPr marL="0" indent="0">
              <a:buNone/>
            </a:pPr>
            <a:r>
              <a:rPr lang="en-US" dirty="0" smtClean="0"/>
              <a:t>	G</a:t>
            </a:r>
            <a:r>
              <a:rPr lang="en-US" baseline="-25000" dirty="0" smtClean="0"/>
              <a:t>0</a:t>
            </a:r>
            <a:r>
              <a:rPr lang="en-US" dirty="0" smtClean="0"/>
              <a:t> = 〈</a:t>
            </a:r>
            <a:r>
              <a:rPr lang="en-US" dirty="0"/>
              <a:t>L, R, F, B, U, D</a:t>
            </a:r>
            <a:r>
              <a:rPr lang="en-US" dirty="0" smtClean="0"/>
              <a:t>〉</a:t>
            </a:r>
          </a:p>
          <a:p>
            <a:pPr marL="0" indent="0">
              <a:buNone/>
            </a:pPr>
            <a:r>
              <a:rPr lang="en-US" dirty="0"/>
              <a:t>	</a:t>
            </a:r>
            <a:r>
              <a:rPr lang="en-US" dirty="0" smtClean="0"/>
              <a:t>G</a:t>
            </a:r>
            <a:r>
              <a:rPr lang="en-US" baseline="-25000" dirty="0" smtClean="0"/>
              <a:t>1</a:t>
            </a:r>
            <a:r>
              <a:rPr lang="en-US" dirty="0" smtClean="0"/>
              <a:t> </a:t>
            </a:r>
            <a:r>
              <a:rPr lang="en-US" dirty="0"/>
              <a:t>= 〈L, R, F, B, </a:t>
            </a:r>
            <a:r>
              <a:rPr lang="en-US" dirty="0" smtClean="0"/>
              <a:t>U</a:t>
            </a:r>
            <a:r>
              <a:rPr lang="en-US" baseline="30000" dirty="0" smtClean="0"/>
              <a:t>2</a:t>
            </a:r>
            <a:r>
              <a:rPr lang="en-US" dirty="0" smtClean="0"/>
              <a:t>, D</a:t>
            </a:r>
            <a:r>
              <a:rPr lang="en-US" baseline="30000" dirty="0" smtClean="0"/>
              <a:t>2</a:t>
            </a:r>
            <a:r>
              <a:rPr lang="en-US" dirty="0" smtClean="0"/>
              <a:t>〉</a:t>
            </a:r>
          </a:p>
          <a:p>
            <a:pPr marL="0" indent="0">
              <a:buNone/>
            </a:pPr>
            <a:r>
              <a:rPr lang="en-US" dirty="0"/>
              <a:t>	</a:t>
            </a:r>
            <a:r>
              <a:rPr lang="en-US" dirty="0" smtClean="0"/>
              <a:t>G</a:t>
            </a:r>
            <a:r>
              <a:rPr lang="en-US" baseline="-25000" dirty="0" smtClean="0"/>
              <a:t>2</a:t>
            </a:r>
            <a:r>
              <a:rPr lang="en-US" dirty="0" smtClean="0"/>
              <a:t> </a:t>
            </a:r>
            <a:r>
              <a:rPr lang="en-US" dirty="0"/>
              <a:t>= 〈L, R, </a:t>
            </a:r>
            <a:r>
              <a:rPr lang="en-US" dirty="0" smtClean="0"/>
              <a:t>F</a:t>
            </a:r>
            <a:r>
              <a:rPr lang="en-US" baseline="30000" dirty="0" smtClean="0"/>
              <a:t>2</a:t>
            </a:r>
            <a:r>
              <a:rPr lang="en-US" dirty="0" smtClean="0"/>
              <a:t>, B</a:t>
            </a:r>
            <a:r>
              <a:rPr lang="en-US" baseline="30000" dirty="0" smtClean="0"/>
              <a:t>2</a:t>
            </a:r>
            <a:r>
              <a:rPr lang="en-US" dirty="0" smtClean="0"/>
              <a:t>, U</a:t>
            </a:r>
            <a:r>
              <a:rPr lang="en-US" baseline="30000" dirty="0" smtClean="0"/>
              <a:t>2</a:t>
            </a:r>
            <a:r>
              <a:rPr lang="en-US" dirty="0" smtClean="0"/>
              <a:t>, D</a:t>
            </a:r>
            <a:r>
              <a:rPr lang="en-US" baseline="30000" dirty="0" smtClean="0"/>
              <a:t>2</a:t>
            </a:r>
            <a:r>
              <a:rPr lang="en-US" dirty="0" smtClean="0"/>
              <a:t>〉</a:t>
            </a:r>
          </a:p>
          <a:p>
            <a:pPr marL="0" indent="0">
              <a:buNone/>
            </a:pPr>
            <a:r>
              <a:rPr lang="en-US" dirty="0"/>
              <a:t>	</a:t>
            </a:r>
            <a:r>
              <a:rPr lang="en-US" dirty="0" smtClean="0"/>
              <a:t>G</a:t>
            </a:r>
            <a:r>
              <a:rPr lang="en-US" baseline="-25000" dirty="0" smtClean="0"/>
              <a:t>3</a:t>
            </a:r>
            <a:r>
              <a:rPr lang="en-US" dirty="0" smtClean="0"/>
              <a:t> </a:t>
            </a:r>
            <a:r>
              <a:rPr lang="en-US" dirty="0"/>
              <a:t>= 〈</a:t>
            </a:r>
            <a:r>
              <a:rPr lang="en-US" dirty="0" smtClean="0"/>
              <a:t>L</a:t>
            </a:r>
            <a:r>
              <a:rPr lang="en-US" baseline="30000" dirty="0" smtClean="0"/>
              <a:t>2</a:t>
            </a:r>
            <a:r>
              <a:rPr lang="en-US" dirty="0" smtClean="0"/>
              <a:t>, R</a:t>
            </a:r>
            <a:r>
              <a:rPr lang="en-US" baseline="30000" dirty="0" smtClean="0"/>
              <a:t>2</a:t>
            </a:r>
            <a:r>
              <a:rPr lang="en-US" dirty="0" smtClean="0"/>
              <a:t>, F</a:t>
            </a:r>
            <a:r>
              <a:rPr lang="en-US" baseline="30000" dirty="0" smtClean="0"/>
              <a:t>2</a:t>
            </a:r>
            <a:r>
              <a:rPr lang="en-US" dirty="0" smtClean="0"/>
              <a:t>, B</a:t>
            </a:r>
            <a:r>
              <a:rPr lang="en-US" baseline="30000" dirty="0" smtClean="0"/>
              <a:t>2</a:t>
            </a:r>
            <a:r>
              <a:rPr lang="en-US" dirty="0" smtClean="0"/>
              <a:t>, U</a:t>
            </a:r>
            <a:r>
              <a:rPr lang="en-US" baseline="30000" dirty="0" smtClean="0"/>
              <a:t>2</a:t>
            </a:r>
            <a:r>
              <a:rPr lang="en-US" dirty="0" smtClean="0"/>
              <a:t>, D</a:t>
            </a:r>
            <a:r>
              <a:rPr lang="en-US" baseline="30000" dirty="0" smtClean="0"/>
              <a:t>2</a:t>
            </a:r>
            <a:r>
              <a:rPr lang="en-US" dirty="0" smtClean="0"/>
              <a:t>〉</a:t>
            </a:r>
          </a:p>
          <a:p>
            <a:pPr marL="0" indent="0">
              <a:buNone/>
            </a:pPr>
            <a:r>
              <a:rPr lang="en-US" dirty="0"/>
              <a:t>	</a:t>
            </a:r>
            <a:r>
              <a:rPr lang="en-US" dirty="0" smtClean="0"/>
              <a:t>G</a:t>
            </a:r>
            <a:r>
              <a:rPr lang="en-US" baseline="-25000" dirty="0" smtClean="0"/>
              <a:t>4</a:t>
            </a:r>
            <a:r>
              <a:rPr lang="en-US" dirty="0" smtClean="0"/>
              <a:t> </a:t>
            </a:r>
            <a:r>
              <a:rPr lang="en-US" dirty="0"/>
              <a:t>= </a:t>
            </a:r>
            <a:r>
              <a:rPr lang="en-US" dirty="0" smtClean="0"/>
              <a:t>{e}</a:t>
            </a:r>
          </a:p>
          <a:p>
            <a:pPr marL="0" indent="0">
              <a:buNone/>
            </a:pPr>
            <a:r>
              <a:rPr lang="en-US" dirty="0"/>
              <a:t>A random cube is in the general cube group </a:t>
            </a:r>
            <a:r>
              <a:rPr lang="en-US" dirty="0" smtClean="0"/>
              <a:t>G</a:t>
            </a:r>
            <a:r>
              <a:rPr lang="en-US" baseline="-25000" dirty="0" smtClean="0"/>
              <a:t>0</a:t>
            </a:r>
            <a:r>
              <a:rPr lang="en-US" dirty="0" smtClean="0"/>
              <a:t>. </a:t>
            </a:r>
            <a:r>
              <a:rPr lang="en-US" dirty="0"/>
              <a:t>Next he found this element in the right </a:t>
            </a:r>
            <a:r>
              <a:rPr lang="en-US" dirty="0" err="1"/>
              <a:t>coset</a:t>
            </a:r>
            <a:r>
              <a:rPr lang="en-US" dirty="0"/>
              <a:t> </a:t>
            </a:r>
            <a:r>
              <a:rPr lang="en-US" dirty="0" smtClean="0"/>
              <a:t>space G</a:t>
            </a:r>
            <a:r>
              <a:rPr lang="en-US" baseline="-25000" dirty="0" smtClean="0"/>
              <a:t>1</a:t>
            </a:r>
            <a:r>
              <a:rPr lang="en-US" dirty="0" smtClean="0"/>
              <a:t>\G</a:t>
            </a:r>
            <a:r>
              <a:rPr lang="en-US" baseline="-25000" dirty="0" smtClean="0"/>
              <a:t>0</a:t>
            </a:r>
            <a:r>
              <a:rPr lang="en-US" dirty="0" smtClean="0"/>
              <a:t>, et al.,</a:t>
            </a:r>
            <a:endParaRPr lang="en-US" dirty="0"/>
          </a:p>
        </p:txBody>
      </p:sp>
      <p:pic>
        <p:nvPicPr>
          <p:cNvPr id="6" name="Picture 5"/>
          <p:cNvPicPr>
            <a:picLocks noChangeAspect="1"/>
          </p:cNvPicPr>
          <p:nvPr/>
        </p:nvPicPr>
        <p:blipFill>
          <a:blip r:embed="rId2"/>
          <a:stretch>
            <a:fillRect/>
          </a:stretch>
        </p:blipFill>
        <p:spPr>
          <a:xfrm>
            <a:off x="6973254" y="533401"/>
            <a:ext cx="1990613" cy="2055424"/>
          </a:xfrm>
          <a:prstGeom prst="rect">
            <a:avLst/>
          </a:prstGeom>
        </p:spPr>
      </p:pic>
    </p:spTree>
    <p:extLst>
      <p:ext uri="{BB962C8B-B14F-4D97-AF65-F5344CB8AC3E}">
        <p14:creationId xmlns:p14="http://schemas.microsoft.com/office/powerpoint/2010/main" val="10618624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group</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S</a:t>
            </a:r>
            <a:r>
              <a:rPr lang="en-US" baseline="-25000" dirty="0" err="1" smtClean="0"/>
              <a:t>n</a:t>
            </a:r>
            <a:r>
              <a:rPr lang="en-US" dirty="0" smtClean="0"/>
              <a:t> the group of all the permutation of n letters, so the order of </a:t>
            </a:r>
            <a:r>
              <a:rPr lang="en-US" dirty="0" err="1" smtClean="0"/>
              <a:t>S</a:t>
            </a:r>
            <a:r>
              <a:rPr lang="en-US" baseline="-25000" dirty="0" err="1" smtClean="0"/>
              <a:t>n</a:t>
            </a:r>
            <a:r>
              <a:rPr lang="en-US" dirty="0" smtClean="0"/>
              <a:t> is n!;</a:t>
            </a:r>
          </a:p>
          <a:p>
            <a:r>
              <a:rPr lang="en-US" dirty="0" smtClean="0"/>
              <a:t>The </a:t>
            </a:r>
            <a:r>
              <a:rPr lang="en-US" dirty="0"/>
              <a:t>elements of the symmetric group on a set X are the permutations of </a:t>
            </a:r>
            <a:r>
              <a:rPr lang="en-US" dirty="0" smtClean="0"/>
              <a:t>X;</a:t>
            </a:r>
          </a:p>
          <a:p>
            <a:r>
              <a:rPr lang="en-US" dirty="0"/>
              <a:t>The group operation in a symmetric group is function </a:t>
            </a:r>
            <a:r>
              <a:rPr lang="en-US" dirty="0" smtClean="0"/>
              <a:t>composition (not commutative for n&gt;2);</a:t>
            </a:r>
          </a:p>
          <a:p>
            <a:r>
              <a:rPr lang="en-US" dirty="0" smtClean="0">
                <a:solidFill>
                  <a:srgbClr val="FF0000"/>
                </a:solidFill>
              </a:rPr>
              <a:t>Transposition</a:t>
            </a:r>
            <a:r>
              <a:rPr lang="en-US" dirty="0" smtClean="0"/>
              <a:t>: permutation </a:t>
            </a:r>
            <a:r>
              <a:rPr lang="en-US" dirty="0"/>
              <a:t>which exchanges two elements and keeps all others </a:t>
            </a:r>
            <a:r>
              <a:rPr lang="en-US" dirty="0" smtClean="0"/>
              <a:t>fixed</a:t>
            </a:r>
          </a:p>
          <a:p>
            <a:pPr lvl="1"/>
            <a:r>
              <a:rPr lang="en-US" dirty="0"/>
              <a:t>Every permutation can be written as a product of transpositions; for instance, the permutation </a:t>
            </a:r>
            <a:r>
              <a:rPr lang="en-US" dirty="0" smtClean="0"/>
              <a:t>(1 5 2)(3 4) can </a:t>
            </a:r>
            <a:r>
              <a:rPr lang="en-US" dirty="0"/>
              <a:t>be written as g = (1 2)(2 5)(3 4</a:t>
            </a:r>
            <a:r>
              <a:rPr lang="en-US" dirty="0" smtClean="0"/>
              <a:t>)</a:t>
            </a:r>
          </a:p>
          <a:p>
            <a:pPr lvl="1"/>
            <a:r>
              <a:rPr lang="en-US" dirty="0" smtClean="0">
                <a:solidFill>
                  <a:srgbClr val="0000FF"/>
                </a:solidFill>
              </a:rPr>
              <a:t>Odd/</a:t>
            </a:r>
            <a:r>
              <a:rPr lang="en-US" dirty="0">
                <a:solidFill>
                  <a:srgbClr val="0000FF"/>
                </a:solidFill>
              </a:rPr>
              <a:t>even permutation</a:t>
            </a:r>
            <a:r>
              <a:rPr lang="en-US" dirty="0"/>
              <a:t>: </a:t>
            </a:r>
            <a:r>
              <a:rPr lang="en-US" dirty="0" smtClean="0"/>
              <a:t>a permutation can be written </a:t>
            </a:r>
            <a:r>
              <a:rPr lang="en-US" dirty="0"/>
              <a:t>as a product of an </a:t>
            </a:r>
            <a:r>
              <a:rPr lang="en-US" dirty="0" smtClean="0"/>
              <a:t>odd/even </a:t>
            </a:r>
            <a:r>
              <a:rPr lang="en-US" dirty="0"/>
              <a:t>number of </a:t>
            </a:r>
            <a:r>
              <a:rPr lang="en-US" dirty="0" smtClean="0"/>
              <a:t>transpositions (not unique)</a:t>
            </a:r>
          </a:p>
          <a:p>
            <a:pPr lvl="1"/>
            <a:r>
              <a:rPr lang="en-US" dirty="0" smtClean="0"/>
              <a:t>Sign </a:t>
            </a:r>
            <a:r>
              <a:rPr lang="en-US" dirty="0"/>
              <a:t>of a </a:t>
            </a:r>
            <a:r>
              <a:rPr lang="en-US" dirty="0" smtClean="0"/>
              <a:t>permutation: +1 for even; -1 for odd (useful in calculating matrix determinant)</a:t>
            </a:r>
            <a:endParaRPr lang="en-US" dirty="0"/>
          </a:p>
          <a:p>
            <a:pPr lvl="1"/>
            <a:r>
              <a:rPr lang="en-US" dirty="0" err="1" smtClean="0"/>
              <a:t>Sgn</a:t>
            </a:r>
            <a:r>
              <a:rPr lang="en-US" dirty="0" smtClean="0"/>
              <a:t>: </a:t>
            </a:r>
            <a:r>
              <a:rPr lang="en-US" dirty="0" err="1" smtClean="0"/>
              <a:t>S</a:t>
            </a:r>
            <a:r>
              <a:rPr lang="en-US" baseline="-25000" dirty="0" err="1" smtClean="0"/>
              <a:t>n</a:t>
            </a:r>
            <a:r>
              <a:rPr lang="en-US" dirty="0" smtClean="0"/>
              <a:t> </a:t>
            </a:r>
            <a:r>
              <a:rPr lang="en-US" dirty="0" smtClean="0">
                <a:sym typeface="Wingdings"/>
              </a:rPr>
              <a:t> </a:t>
            </a:r>
            <a:r>
              <a:rPr lang="en-US" dirty="0" smtClean="0"/>
              <a:t>{</a:t>
            </a:r>
            <a:r>
              <a:rPr lang="en-US" dirty="0"/>
              <a:t>+1,-</a:t>
            </a:r>
            <a:r>
              <a:rPr lang="en-US" dirty="0" smtClean="0"/>
              <a:t>1} is </a:t>
            </a:r>
            <a:r>
              <a:rPr lang="en-US" dirty="0"/>
              <a:t>a group homomorphism ({+1, –1} is a group under multiplication, where +1 is e, the neutral element)</a:t>
            </a:r>
          </a:p>
        </p:txBody>
      </p:sp>
    </p:spTree>
    <p:extLst>
      <p:ext uri="{BB962C8B-B14F-4D97-AF65-F5344CB8AC3E}">
        <p14:creationId xmlns:p14="http://schemas.microsoft.com/office/powerpoint/2010/main" val="3792183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5073"/>
            <a:ext cx="8229600" cy="5951927"/>
          </a:xfrm>
        </p:spPr>
        <p:txBody>
          <a:bodyPr>
            <a:normAutofit fontScale="92500" lnSpcReduction="20000"/>
          </a:bodyPr>
          <a:lstStyle/>
          <a:p>
            <a:r>
              <a:rPr lang="en-US" dirty="0" smtClean="0">
                <a:solidFill>
                  <a:srgbClr val="FF0000"/>
                </a:solidFill>
              </a:rPr>
              <a:t>Alternating group </a:t>
            </a:r>
            <a:r>
              <a:rPr lang="en-US" dirty="0">
                <a:solidFill>
                  <a:srgbClr val="FF0000"/>
                </a:solidFill>
              </a:rPr>
              <a:t>A</a:t>
            </a:r>
            <a:r>
              <a:rPr lang="en-US" baseline="-25000" dirty="0">
                <a:solidFill>
                  <a:srgbClr val="FF0000"/>
                </a:solidFill>
              </a:rPr>
              <a:t>n</a:t>
            </a:r>
            <a:r>
              <a:rPr lang="en-US" dirty="0" smtClean="0"/>
              <a:t>: the </a:t>
            </a:r>
            <a:r>
              <a:rPr lang="en-US" dirty="0"/>
              <a:t>kernel of </a:t>
            </a:r>
            <a:r>
              <a:rPr lang="en-US" dirty="0" smtClean="0"/>
              <a:t>the homomorphism </a:t>
            </a:r>
            <a:r>
              <a:rPr lang="en-US" dirty="0" err="1" smtClean="0"/>
              <a:t>Sgn</a:t>
            </a:r>
            <a:r>
              <a:rPr lang="en-US" dirty="0"/>
              <a:t>: </a:t>
            </a:r>
            <a:r>
              <a:rPr lang="en-US" dirty="0" err="1"/>
              <a:t>S</a:t>
            </a:r>
            <a:r>
              <a:rPr lang="en-US" baseline="-25000" dirty="0" err="1"/>
              <a:t>n</a:t>
            </a:r>
            <a:r>
              <a:rPr lang="en-US" dirty="0"/>
              <a:t> </a:t>
            </a:r>
            <a:r>
              <a:rPr lang="en-US" dirty="0">
                <a:sym typeface="Wingdings"/>
              </a:rPr>
              <a:t> </a:t>
            </a:r>
            <a:r>
              <a:rPr lang="en-US" dirty="0"/>
              <a:t>{+1,-1}</a:t>
            </a:r>
            <a:r>
              <a:rPr lang="en-US" dirty="0" smtClean="0"/>
              <a:t>, </a:t>
            </a:r>
            <a:r>
              <a:rPr lang="en-US" dirty="0"/>
              <a:t>i.e. the set of </a:t>
            </a:r>
            <a:r>
              <a:rPr lang="en-US" dirty="0">
                <a:solidFill>
                  <a:srgbClr val="0000FF"/>
                </a:solidFill>
              </a:rPr>
              <a:t>all even permutations</a:t>
            </a:r>
            <a:r>
              <a:rPr lang="en-US" dirty="0"/>
              <a:t>, is called the alternating group A</a:t>
            </a:r>
            <a:r>
              <a:rPr lang="en-US" baseline="-25000" dirty="0"/>
              <a:t>n</a:t>
            </a:r>
            <a:r>
              <a:rPr lang="en-US" dirty="0"/>
              <a:t>. It is a normal subgroup of </a:t>
            </a:r>
            <a:r>
              <a:rPr lang="en-US" dirty="0" err="1"/>
              <a:t>S</a:t>
            </a:r>
            <a:r>
              <a:rPr lang="en-US" baseline="-25000" dirty="0" err="1"/>
              <a:t>n</a:t>
            </a:r>
            <a:r>
              <a:rPr lang="en-US" dirty="0"/>
              <a:t>, and for n ≥ 2 it has n!/2 </a:t>
            </a:r>
            <a:r>
              <a:rPr lang="en-US" dirty="0" smtClean="0"/>
              <a:t>elements;</a:t>
            </a:r>
          </a:p>
          <a:p>
            <a:r>
              <a:rPr lang="en-US" dirty="0"/>
              <a:t>Every permutation can be written as a product of adjacent transpositions, that is, transpositions of the form (</a:t>
            </a:r>
            <a:r>
              <a:rPr lang="en-US" dirty="0" smtClean="0"/>
              <a:t>a, a</a:t>
            </a:r>
            <a:r>
              <a:rPr lang="en-US" dirty="0"/>
              <a:t>+1). </a:t>
            </a:r>
          </a:p>
          <a:p>
            <a:pPr lvl="1"/>
            <a:r>
              <a:rPr lang="en-US" dirty="0"/>
              <a:t>E.g. The sorting algorithm Bubble sort is an application of this fact. The representation of a permutation as a product of adjacent transpositions is also not unique.</a:t>
            </a:r>
          </a:p>
          <a:p>
            <a:r>
              <a:rPr lang="en-US" dirty="0"/>
              <a:t>The </a:t>
            </a:r>
            <a:r>
              <a:rPr lang="en-US" dirty="0">
                <a:solidFill>
                  <a:srgbClr val="0000FF"/>
                </a:solidFill>
              </a:rPr>
              <a:t>normal subgroups</a:t>
            </a:r>
            <a:r>
              <a:rPr lang="en-US" dirty="0"/>
              <a:t> of the finite symmetric groups are well understood. </a:t>
            </a:r>
            <a:endParaRPr lang="en-US" dirty="0" smtClean="0"/>
          </a:p>
          <a:p>
            <a:pPr lvl="1"/>
            <a:r>
              <a:rPr lang="en-US" dirty="0" smtClean="0"/>
              <a:t>If </a:t>
            </a:r>
            <a:r>
              <a:rPr lang="en-US" dirty="0"/>
              <a:t>n ≤ 2, </a:t>
            </a:r>
            <a:r>
              <a:rPr lang="en-US" dirty="0" err="1"/>
              <a:t>Sn</a:t>
            </a:r>
            <a:r>
              <a:rPr lang="en-US" dirty="0"/>
              <a:t> has at most 2 elements, and so has no nontrivial proper subgroups. </a:t>
            </a:r>
            <a:endParaRPr lang="en-US" dirty="0" smtClean="0"/>
          </a:p>
          <a:p>
            <a:pPr lvl="1"/>
            <a:r>
              <a:rPr lang="en-US" dirty="0" smtClean="0"/>
              <a:t>The </a:t>
            </a:r>
            <a:r>
              <a:rPr lang="en-US" dirty="0"/>
              <a:t>alternating group of degree n is always a normal subgroup, a proper one for n ≥ 2 and nontrivial for n ≥ 3; </a:t>
            </a:r>
            <a:endParaRPr lang="en-US" dirty="0" smtClean="0"/>
          </a:p>
          <a:p>
            <a:pPr lvl="1"/>
            <a:r>
              <a:rPr lang="en-US" dirty="0" smtClean="0"/>
              <a:t>For </a:t>
            </a:r>
            <a:r>
              <a:rPr lang="en-US" dirty="0"/>
              <a:t>n ≥ </a:t>
            </a:r>
            <a:r>
              <a:rPr lang="en-US" dirty="0" smtClean="0"/>
              <a:t>3, A</a:t>
            </a:r>
            <a:r>
              <a:rPr lang="en-US" baseline="-25000" dirty="0" smtClean="0"/>
              <a:t>n</a:t>
            </a:r>
            <a:r>
              <a:rPr lang="en-US" dirty="0" smtClean="0"/>
              <a:t> </a:t>
            </a:r>
            <a:r>
              <a:rPr lang="en-US" dirty="0"/>
              <a:t>is in fact the only non-identity proper normal subgroup of </a:t>
            </a:r>
            <a:r>
              <a:rPr lang="en-US" dirty="0" err="1"/>
              <a:t>Sn</a:t>
            </a:r>
            <a:r>
              <a:rPr lang="en-US" dirty="0"/>
              <a:t>, except when n = 4 where there is one additional such normal subgroup, which is isomorphic to the </a:t>
            </a:r>
            <a:r>
              <a:rPr lang="en-US" dirty="0">
                <a:solidFill>
                  <a:srgbClr val="0000FF"/>
                </a:solidFill>
              </a:rPr>
              <a:t>Klein four group</a:t>
            </a:r>
            <a:r>
              <a:rPr lang="en-US" dirty="0"/>
              <a:t>.</a:t>
            </a:r>
            <a:endParaRPr lang="en-US" dirty="0" smtClean="0"/>
          </a:p>
          <a:p>
            <a:r>
              <a:rPr lang="en-US" dirty="0"/>
              <a:t>S</a:t>
            </a:r>
            <a:r>
              <a:rPr lang="en-US" baseline="-25000" dirty="0"/>
              <a:t>4</a:t>
            </a:r>
            <a:r>
              <a:rPr lang="en-US" dirty="0"/>
              <a:t> → S</a:t>
            </a:r>
            <a:r>
              <a:rPr lang="en-US" baseline="-25000" dirty="0"/>
              <a:t>3</a:t>
            </a:r>
            <a:r>
              <a:rPr lang="en-US" dirty="0"/>
              <a:t> corresponding to the exceptional normal subgroup V &lt; A</a:t>
            </a:r>
            <a:r>
              <a:rPr lang="en-US" baseline="-25000" dirty="0"/>
              <a:t>4</a:t>
            </a:r>
            <a:r>
              <a:rPr lang="en-US" dirty="0"/>
              <a:t> &lt; S</a:t>
            </a:r>
            <a:r>
              <a:rPr lang="en-US" baseline="-25000" dirty="0"/>
              <a:t>4</a:t>
            </a:r>
            <a:r>
              <a:rPr lang="en-US" dirty="0"/>
              <a:t>;</a:t>
            </a:r>
          </a:p>
          <a:p>
            <a:endParaRPr lang="en-US" dirty="0" smtClean="0"/>
          </a:p>
        </p:txBody>
      </p:sp>
    </p:spTree>
    <p:extLst>
      <p:ext uri="{BB962C8B-B14F-4D97-AF65-F5344CB8AC3E}">
        <p14:creationId xmlns:p14="http://schemas.microsoft.com/office/powerpoint/2010/main" val="5976731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7284"/>
            <a:ext cx="8229600" cy="5939716"/>
          </a:xfrm>
        </p:spPr>
        <p:txBody>
          <a:bodyPr/>
          <a:lstStyle/>
          <a:p>
            <a:r>
              <a:rPr lang="en-US" dirty="0" err="1">
                <a:solidFill>
                  <a:srgbClr val="FF0000"/>
                </a:solidFill>
              </a:rPr>
              <a:t>Cayley's</a:t>
            </a:r>
            <a:r>
              <a:rPr lang="en-US" dirty="0">
                <a:solidFill>
                  <a:srgbClr val="FF0000"/>
                </a:solidFill>
              </a:rPr>
              <a:t> theorem</a:t>
            </a:r>
            <a:r>
              <a:rPr lang="en-US" dirty="0"/>
              <a:t> states that every group G is isomorphic to a subgroup of the symmetric group on G</a:t>
            </a:r>
            <a:r>
              <a:rPr lang="en-US" dirty="0" smtClean="0"/>
              <a:t>.</a:t>
            </a:r>
          </a:p>
          <a:p>
            <a:pPr lvl="1"/>
            <a:r>
              <a:rPr lang="en-US" dirty="0"/>
              <a:t>Z</a:t>
            </a:r>
            <a:r>
              <a:rPr lang="en-US" baseline="-25000" dirty="0"/>
              <a:t>2</a:t>
            </a:r>
            <a:r>
              <a:rPr lang="en-US" dirty="0"/>
              <a:t> = {0,1} with addition modulo 2; group element 0 corresponds to the identity permutation e, group element 1 to permutation (12). E.g. 0 +1 = 1 and 1+1 = 0, so 1 -&gt; 0 and 0 -&gt; 1, as they would under a permutation</a:t>
            </a:r>
            <a:r>
              <a:rPr lang="en-US" dirty="0" smtClean="0"/>
              <a:t>.</a:t>
            </a:r>
            <a:endParaRPr lang="en-US" dirty="0"/>
          </a:p>
          <a:p>
            <a:pPr lvl="1"/>
            <a:r>
              <a:rPr lang="en-US" dirty="0"/>
              <a:t>Z</a:t>
            </a:r>
            <a:r>
              <a:rPr lang="en-US" baseline="-25000" dirty="0"/>
              <a:t>3</a:t>
            </a:r>
            <a:r>
              <a:rPr lang="en-US" dirty="0"/>
              <a:t> = {0,1,2} with addition modulo 3; group element 0 corresponds to the identity permutation e, group element 1 to permutation (123), and group element 2 to permutation (132). E.g. 1 + 1 = 2 corresponds to (123)(123)=(132)</a:t>
            </a:r>
            <a:r>
              <a:rPr lang="en-US" dirty="0" smtClean="0"/>
              <a:t>.</a:t>
            </a:r>
            <a:endParaRPr lang="en-US" dirty="0"/>
          </a:p>
          <a:p>
            <a:pPr lvl="1"/>
            <a:r>
              <a:rPr lang="en-US" dirty="0"/>
              <a:t>Z</a:t>
            </a:r>
            <a:r>
              <a:rPr lang="en-US" baseline="-25000" dirty="0"/>
              <a:t>4</a:t>
            </a:r>
            <a:r>
              <a:rPr lang="en-US" dirty="0"/>
              <a:t> = {0,1,2,3} with addition modulo 4; the elements correspond to e, (1234), (13)(24), (1432)</a:t>
            </a:r>
            <a:r>
              <a:rPr lang="en-US" dirty="0" smtClean="0"/>
              <a:t>. The </a:t>
            </a:r>
            <a:r>
              <a:rPr lang="en-US" dirty="0"/>
              <a:t>elements of Klein four-group {e, a, b, c} correspond to e, (12)(34), (13)(24), and (14)(23).</a:t>
            </a:r>
          </a:p>
        </p:txBody>
      </p:sp>
    </p:spTree>
    <p:extLst>
      <p:ext uri="{BB962C8B-B14F-4D97-AF65-F5344CB8AC3E}">
        <p14:creationId xmlns:p14="http://schemas.microsoft.com/office/powerpoint/2010/main" val="35317969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Symmetry group</a:t>
            </a:r>
            <a:endParaRPr lang="en-US" dirty="0"/>
          </a:p>
        </p:txBody>
      </p:sp>
      <p:sp>
        <p:nvSpPr>
          <p:cNvPr id="3" name="Content Placeholder 2"/>
          <p:cNvSpPr>
            <a:spLocks noGrp="1"/>
          </p:cNvSpPr>
          <p:nvPr>
            <p:ph idx="1"/>
          </p:nvPr>
        </p:nvSpPr>
        <p:spPr/>
        <p:txBody>
          <a:bodyPr/>
          <a:lstStyle/>
          <a:p>
            <a:r>
              <a:rPr lang="en-US" dirty="0" smtClean="0"/>
              <a:t>The </a:t>
            </a:r>
            <a:r>
              <a:rPr lang="en-US" dirty="0"/>
              <a:t>symmetry group of an object (image, signal, etc.) is the group of all transformations under which the object is invariant with composition as the group operation. </a:t>
            </a:r>
            <a:endParaRPr lang="en-US" dirty="0" smtClean="0"/>
          </a:p>
          <a:p>
            <a:r>
              <a:rPr lang="en-US" dirty="0" smtClean="0"/>
              <a:t>2D case: Wallpaper groups</a:t>
            </a:r>
          </a:p>
          <a:p>
            <a:pPr marL="0" indent="0">
              <a:buNone/>
            </a:pPr>
            <a:r>
              <a:rPr lang="en-US" dirty="0" smtClean="0">
                <a:hlinkClick r:id="rId2"/>
              </a:rPr>
              <a:t>https</a:t>
            </a:r>
            <a:r>
              <a:rPr lang="en-US" dirty="0">
                <a:hlinkClick r:id="rId2"/>
              </a:rPr>
              <a:t>://en.wikipedia.org/wiki/</a:t>
            </a:r>
            <a:r>
              <a:rPr lang="en-US" dirty="0" smtClean="0">
                <a:hlinkClick r:id="rId2"/>
              </a:rPr>
              <a:t>Wallpaper_group</a:t>
            </a:r>
            <a:endParaRPr lang="en-US" dirty="0" smtClean="0"/>
          </a:p>
          <a:p>
            <a:r>
              <a:rPr lang="en-US" dirty="0" smtClean="0"/>
              <a:t>Space groups in 3D </a:t>
            </a:r>
            <a:r>
              <a:rPr lang="en-US" dirty="0"/>
              <a:t>(</a:t>
            </a:r>
            <a:r>
              <a:rPr lang="en-US" dirty="0" err="1"/>
              <a:t>Fedorov</a:t>
            </a:r>
            <a:r>
              <a:rPr lang="en-US" dirty="0"/>
              <a:t> </a:t>
            </a:r>
            <a:r>
              <a:rPr lang="en-US" dirty="0" smtClean="0"/>
              <a:t>groups </a:t>
            </a:r>
            <a:r>
              <a:rPr lang="en-US" dirty="0"/>
              <a:t>or </a:t>
            </a:r>
            <a:r>
              <a:rPr lang="en-US" dirty="0" smtClean="0"/>
              <a:t>crystallographic groups)</a:t>
            </a:r>
            <a:r>
              <a:rPr lang="en-US" dirty="0"/>
              <a:t>: </a:t>
            </a:r>
            <a:endParaRPr lang="en-US" dirty="0" smtClean="0"/>
          </a:p>
          <a:p>
            <a:pPr marL="0" indent="0">
              <a:buNone/>
            </a:pPr>
            <a:r>
              <a:rPr lang="en-US" dirty="0" smtClean="0">
                <a:hlinkClick r:id="rId3"/>
              </a:rPr>
              <a:t>https</a:t>
            </a:r>
            <a:r>
              <a:rPr lang="en-US" dirty="0">
                <a:hlinkClick r:id="rId3"/>
              </a:rPr>
              <a:t>://en.wikipedia.org/wiki/</a:t>
            </a:r>
            <a:r>
              <a:rPr lang="en-US" dirty="0" smtClean="0">
                <a:hlinkClick r:id="rId3"/>
              </a:rPr>
              <a:t>Space_group</a:t>
            </a:r>
            <a:endParaRPr lang="en-US" dirty="0" smtClean="0"/>
          </a:p>
          <a:p>
            <a:endParaRPr lang="en-US" dirty="0"/>
          </a:p>
        </p:txBody>
      </p:sp>
    </p:spTree>
    <p:extLst>
      <p:ext uri="{BB962C8B-B14F-4D97-AF65-F5344CB8AC3E}">
        <p14:creationId xmlns:p14="http://schemas.microsoft.com/office/powerpoint/2010/main" val="19442893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Erlangen program</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rgbClr val="FF0000"/>
                </a:solidFill>
              </a:rPr>
              <a:t>Group action</a:t>
            </a:r>
            <a:r>
              <a:rPr lang="en-US" dirty="0"/>
              <a:t>: </a:t>
            </a:r>
            <a:r>
              <a:rPr lang="en-US" dirty="0">
                <a:hlinkClick r:id="rId2"/>
              </a:rPr>
              <a:t>https://en.wikipedia.org/wiki/</a:t>
            </a:r>
            <a:r>
              <a:rPr lang="en-US" dirty="0" smtClean="0">
                <a:hlinkClick r:id="rId2"/>
              </a:rPr>
              <a:t>Group_action</a:t>
            </a:r>
            <a:endParaRPr lang="en-US" dirty="0" smtClean="0"/>
          </a:p>
          <a:p>
            <a:pPr lvl="1"/>
            <a:r>
              <a:rPr lang="en-US" dirty="0" smtClean="0">
                <a:solidFill>
                  <a:srgbClr val="292934"/>
                </a:solidFill>
              </a:rPr>
              <a:t>A mapping (function):</a:t>
            </a:r>
          </a:p>
          <a:p>
            <a:pPr marL="274320" lvl="1" indent="0">
              <a:buNone/>
            </a:pPr>
            <a:r>
              <a:rPr lang="en-US" dirty="0" smtClean="0">
                <a:solidFill>
                  <a:srgbClr val="292934"/>
                </a:solidFill>
              </a:rPr>
              <a:t>			H × G </a:t>
            </a:r>
            <a:r>
              <a:rPr lang="en-US" dirty="0" smtClean="0">
                <a:solidFill>
                  <a:srgbClr val="292934"/>
                </a:solidFill>
                <a:sym typeface="Wingdings"/>
              </a:rPr>
              <a:t> G</a:t>
            </a:r>
          </a:p>
          <a:p>
            <a:pPr marL="274320" lvl="1" indent="0">
              <a:buNone/>
            </a:pPr>
            <a:r>
              <a:rPr lang="en-US" dirty="0">
                <a:solidFill>
                  <a:srgbClr val="292934"/>
                </a:solidFill>
                <a:sym typeface="Wingdings"/>
              </a:rPr>
              <a:t>	</a:t>
            </a:r>
            <a:r>
              <a:rPr lang="en-US" dirty="0" smtClean="0">
                <a:solidFill>
                  <a:srgbClr val="292934"/>
                </a:solidFill>
                <a:sym typeface="Wingdings"/>
              </a:rPr>
              <a:t>		(h, g)  g ° m</a:t>
            </a:r>
            <a:endParaRPr lang="en-US" dirty="0">
              <a:solidFill>
                <a:srgbClr val="292934"/>
              </a:solidFill>
            </a:endParaRPr>
          </a:p>
          <a:p>
            <a:pPr lvl="1"/>
            <a:r>
              <a:rPr lang="en-US" dirty="0" smtClean="0">
                <a:solidFill>
                  <a:srgbClr val="292934"/>
                </a:solidFill>
              </a:rPr>
              <a:t>is called a group action, if it satisfies identity and compatibility:</a:t>
            </a:r>
            <a:endParaRPr lang="en-US" dirty="0">
              <a:solidFill>
                <a:srgbClr val="292934"/>
              </a:solidFill>
            </a:endParaRPr>
          </a:p>
          <a:p>
            <a:pPr lvl="1"/>
            <a:r>
              <a:rPr lang="en-US" dirty="0" err="1" smtClean="0">
                <a:solidFill>
                  <a:srgbClr val="292934"/>
                </a:solidFill>
              </a:rPr>
              <a:t>e</a:t>
            </a:r>
            <a:r>
              <a:rPr lang="en-US" dirty="0" err="1" smtClean="0">
                <a:solidFill>
                  <a:srgbClr val="292934"/>
                </a:solidFill>
                <a:sym typeface="Wingdings"/>
              </a:rPr>
              <a:t>°g</a:t>
            </a:r>
            <a:r>
              <a:rPr lang="en-US" dirty="0" smtClean="0">
                <a:solidFill>
                  <a:srgbClr val="292934"/>
                </a:solidFill>
                <a:sym typeface="Wingdings"/>
              </a:rPr>
              <a:t> = g; h</a:t>
            </a:r>
            <a:r>
              <a:rPr lang="en-US" baseline="-25000" dirty="0" smtClean="0">
                <a:solidFill>
                  <a:srgbClr val="292934"/>
                </a:solidFill>
                <a:sym typeface="Wingdings"/>
              </a:rPr>
              <a:t>1</a:t>
            </a:r>
            <a:r>
              <a:rPr lang="en-US" dirty="0" smtClean="0">
                <a:solidFill>
                  <a:srgbClr val="292934"/>
                </a:solidFill>
                <a:sym typeface="Wingdings"/>
              </a:rPr>
              <a:t>°(h</a:t>
            </a:r>
            <a:r>
              <a:rPr lang="en-US" baseline="-25000" dirty="0" smtClean="0">
                <a:solidFill>
                  <a:srgbClr val="292934"/>
                </a:solidFill>
                <a:sym typeface="Wingdings"/>
              </a:rPr>
              <a:t>2</a:t>
            </a:r>
            <a:r>
              <a:rPr lang="en-US" dirty="0" smtClean="0">
                <a:solidFill>
                  <a:srgbClr val="292934"/>
                </a:solidFill>
                <a:sym typeface="Wingdings"/>
              </a:rPr>
              <a:t>°g) = (h</a:t>
            </a:r>
            <a:r>
              <a:rPr lang="en-US" baseline="-25000" dirty="0" smtClean="0">
                <a:solidFill>
                  <a:srgbClr val="292934"/>
                </a:solidFill>
                <a:sym typeface="Wingdings"/>
              </a:rPr>
              <a:t>1</a:t>
            </a:r>
            <a:r>
              <a:rPr lang="en-US" dirty="0" smtClean="0">
                <a:solidFill>
                  <a:srgbClr val="292934"/>
                </a:solidFill>
                <a:sym typeface="Wingdings"/>
              </a:rPr>
              <a:t>h</a:t>
            </a:r>
            <a:r>
              <a:rPr lang="en-US" baseline="-25000" dirty="0" smtClean="0">
                <a:solidFill>
                  <a:srgbClr val="292934"/>
                </a:solidFill>
                <a:sym typeface="Wingdings"/>
              </a:rPr>
              <a:t>2</a:t>
            </a:r>
            <a:r>
              <a:rPr lang="en-US" dirty="0" smtClean="0">
                <a:solidFill>
                  <a:srgbClr val="292934"/>
                </a:solidFill>
                <a:sym typeface="Wingdings"/>
              </a:rPr>
              <a:t>)</a:t>
            </a:r>
            <a:r>
              <a:rPr lang="en-US" dirty="0">
                <a:solidFill>
                  <a:srgbClr val="292934"/>
                </a:solidFill>
                <a:sym typeface="Wingdings"/>
              </a:rPr>
              <a:t> </a:t>
            </a:r>
            <a:r>
              <a:rPr lang="en-US" dirty="0" smtClean="0">
                <a:solidFill>
                  <a:srgbClr val="292934"/>
                </a:solidFill>
                <a:sym typeface="Wingdings"/>
              </a:rPr>
              <a:t>°g</a:t>
            </a:r>
            <a:endParaRPr lang="en-US" dirty="0" smtClean="0">
              <a:solidFill>
                <a:srgbClr val="292934"/>
              </a:solidFill>
            </a:endParaRPr>
          </a:p>
          <a:p>
            <a:r>
              <a:rPr lang="en-US" dirty="0" smtClean="0">
                <a:solidFill>
                  <a:srgbClr val="FF0000"/>
                </a:solidFill>
              </a:rPr>
              <a:t>Representation</a:t>
            </a:r>
            <a:r>
              <a:rPr lang="en-US" dirty="0" smtClean="0"/>
              <a:t> </a:t>
            </a:r>
            <a:r>
              <a:rPr lang="en-US" dirty="0"/>
              <a:t>of group: actions of groups on vector spaces.</a:t>
            </a:r>
          </a:p>
          <a:p>
            <a:r>
              <a:rPr lang="en-US" dirty="0">
                <a:solidFill>
                  <a:srgbClr val="FF0000"/>
                </a:solidFill>
              </a:rPr>
              <a:t>Orbit</a:t>
            </a:r>
            <a:r>
              <a:rPr lang="en-US" dirty="0"/>
              <a:t> </a:t>
            </a:r>
            <a:r>
              <a:rPr lang="en-US" dirty="0" smtClean="0"/>
              <a:t>and </a:t>
            </a:r>
            <a:r>
              <a:rPr lang="en-US" dirty="0" smtClean="0">
                <a:solidFill>
                  <a:srgbClr val="FF0000"/>
                </a:solidFill>
              </a:rPr>
              <a:t>invariant</a:t>
            </a:r>
          </a:p>
          <a:p>
            <a:pPr lvl="1"/>
            <a:r>
              <a:rPr lang="en-US" dirty="0" smtClean="0"/>
              <a:t>E.g. Similar transformation is one kind of group action: </a:t>
            </a:r>
            <a:r>
              <a:rPr lang="en-US" dirty="0" err="1" smtClean="0"/>
              <a:t>GL</a:t>
            </a:r>
            <a:r>
              <a:rPr lang="en-US" baseline="-25000" dirty="0" err="1" smtClean="0"/>
              <a:t>n</a:t>
            </a:r>
            <a:r>
              <a:rPr lang="en-US" dirty="0" smtClean="0"/>
              <a:t>(R) </a:t>
            </a:r>
            <a:r>
              <a:rPr lang="en-US" dirty="0" smtClean="0">
                <a:solidFill>
                  <a:srgbClr val="292934"/>
                </a:solidFill>
              </a:rPr>
              <a:t>× </a:t>
            </a:r>
            <a:r>
              <a:rPr lang="en-US" dirty="0" err="1" smtClean="0">
                <a:solidFill>
                  <a:srgbClr val="292934"/>
                </a:solidFill>
              </a:rPr>
              <a:t>M</a:t>
            </a:r>
            <a:r>
              <a:rPr lang="en-US" baseline="-25000" dirty="0" err="1" smtClean="0">
                <a:solidFill>
                  <a:srgbClr val="292934"/>
                </a:solidFill>
              </a:rPr>
              <a:t>n</a:t>
            </a:r>
            <a:r>
              <a:rPr lang="en-US" dirty="0" smtClean="0">
                <a:solidFill>
                  <a:srgbClr val="292934"/>
                </a:solidFill>
              </a:rPr>
              <a:t>(R) </a:t>
            </a:r>
            <a:r>
              <a:rPr lang="en-US" dirty="0">
                <a:solidFill>
                  <a:srgbClr val="292934"/>
                </a:solidFill>
                <a:sym typeface="Wingdings"/>
              </a:rPr>
              <a:t> </a:t>
            </a:r>
            <a:r>
              <a:rPr lang="en-US" dirty="0" err="1" smtClean="0">
                <a:solidFill>
                  <a:srgbClr val="292934"/>
                </a:solidFill>
                <a:sym typeface="Wingdings"/>
              </a:rPr>
              <a:t>M</a:t>
            </a:r>
            <a:r>
              <a:rPr lang="en-US" baseline="-25000" dirty="0" err="1" smtClean="0">
                <a:solidFill>
                  <a:srgbClr val="292934"/>
                </a:solidFill>
                <a:sym typeface="Wingdings"/>
              </a:rPr>
              <a:t>n</a:t>
            </a:r>
            <a:r>
              <a:rPr lang="en-US" dirty="0" smtClean="0">
                <a:solidFill>
                  <a:srgbClr val="292934"/>
                </a:solidFill>
                <a:sym typeface="Wingdings"/>
              </a:rPr>
              <a:t>(R); it </a:t>
            </a:r>
            <a:r>
              <a:rPr lang="en-US" dirty="0" smtClean="0"/>
              <a:t>doesn’t change the matrix’s trace and determinant:</a:t>
            </a:r>
          </a:p>
          <a:p>
            <a:pPr lvl="1"/>
            <a:r>
              <a:rPr lang="en-US" dirty="0" smtClean="0"/>
              <a:t>If A = XDX</a:t>
            </a:r>
            <a:r>
              <a:rPr lang="en-US" baseline="30000" dirty="0" smtClean="0"/>
              <a:t>-1</a:t>
            </a:r>
            <a:r>
              <a:rPr lang="en-US" dirty="0" smtClean="0"/>
              <a:t>, where D is a diagonal matrix containing all the eigenvalues </a:t>
            </a:r>
            <a:r>
              <a:rPr lang="en-US" dirty="0" err="1" smtClean="0"/>
              <a:t>λ</a:t>
            </a:r>
            <a:r>
              <a:rPr lang="en-US" dirty="0" smtClean="0"/>
              <a:t>, then trace(A) = sum(</a:t>
            </a:r>
            <a:r>
              <a:rPr lang="en-US" dirty="0" err="1" smtClean="0"/>
              <a:t>λ</a:t>
            </a:r>
            <a:r>
              <a:rPr lang="en-US" dirty="0" smtClean="0"/>
              <a:t>);</a:t>
            </a:r>
          </a:p>
          <a:p>
            <a:pPr lvl="1"/>
            <a:r>
              <a:rPr lang="en-US" dirty="0" smtClean="0"/>
              <a:t>Besides, </a:t>
            </a:r>
            <a:r>
              <a:rPr lang="en-US" dirty="0" err="1" smtClean="0"/>
              <a:t>det</a:t>
            </a:r>
            <a:r>
              <a:rPr lang="en-US" dirty="0" smtClean="0"/>
              <a:t>(A) = </a:t>
            </a:r>
            <a:r>
              <a:rPr lang="en-US" dirty="0" err="1" smtClean="0"/>
              <a:t>det</a:t>
            </a:r>
            <a:r>
              <a:rPr lang="en-US" dirty="0" smtClean="0"/>
              <a:t>(D) = product(</a:t>
            </a:r>
            <a:r>
              <a:rPr lang="en-US" dirty="0" err="1"/>
              <a:t>λ</a:t>
            </a:r>
            <a:r>
              <a:rPr lang="en-US" dirty="0" smtClean="0"/>
              <a:t>)</a:t>
            </a:r>
          </a:p>
          <a:p>
            <a:pPr lvl="1"/>
            <a:r>
              <a:rPr lang="en-US" dirty="0">
                <a:hlinkClick r:id="rId3"/>
              </a:rPr>
              <a:t>https://en.wikipedia.org/wiki/Trace_(linear_algebra</a:t>
            </a:r>
            <a:r>
              <a:rPr lang="en-US" dirty="0" smtClean="0"/>
              <a:t>) </a:t>
            </a:r>
          </a:p>
          <a:p>
            <a:r>
              <a:rPr lang="en-US" dirty="0" smtClean="0"/>
              <a:t> Klein geometry: </a:t>
            </a:r>
            <a:r>
              <a:rPr lang="en-US" dirty="0" smtClean="0">
                <a:hlinkClick r:id="rId4"/>
              </a:rPr>
              <a:t>https://en.wikipedia.org/wiki/Klein_geometry</a:t>
            </a:r>
            <a:endParaRPr lang="en-US" dirty="0" smtClean="0"/>
          </a:p>
          <a:p>
            <a:endParaRPr lang="en-US" dirty="0"/>
          </a:p>
        </p:txBody>
      </p:sp>
    </p:spTree>
    <p:extLst>
      <p:ext uri="{BB962C8B-B14F-4D97-AF65-F5344CB8AC3E}">
        <p14:creationId xmlns:p14="http://schemas.microsoft.com/office/powerpoint/2010/main" val="29107514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9801</TotalTime>
  <Words>6732</Words>
  <Application>Microsoft Macintosh PowerPoint</Application>
  <PresentationFormat>On-screen Show (4:3)</PresentationFormat>
  <Paragraphs>582</Paragraphs>
  <Slides>107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09" baseType="lpstr">
      <vt:lpstr>Clarity</vt:lpstr>
      <vt:lpstr>Equation</vt:lpstr>
      <vt:lpstr>Group Theory</vt:lpstr>
      <vt:lpstr>Outline</vt:lpstr>
      <vt:lpstr>Historical origin of group theory</vt:lpstr>
      <vt:lpstr>The concept of “algebra”</vt:lpstr>
      <vt:lpstr>Linear and quadratic equations</vt:lpstr>
      <vt:lpstr>Third-degree (cubic) equation</vt:lpstr>
      <vt:lpstr>Third-degree (cubic) equation</vt:lpstr>
      <vt:lpstr>PowerPoint Presentation</vt:lpstr>
      <vt:lpstr>Fourth-degree equation</vt:lpstr>
      <vt:lpstr>PowerPoint Presentation</vt:lpstr>
      <vt:lpstr>Viete’s formula</vt:lpstr>
      <vt:lpstr>Lagrange resolvent </vt:lpstr>
      <vt:lpstr>PowerPoint Presentation</vt:lpstr>
      <vt:lpstr>PowerPoint Presentation</vt:lpstr>
      <vt:lpstr>PowerPoint Presentation</vt:lpstr>
      <vt:lpstr>PowerPoint Presentation</vt:lpstr>
      <vt:lpstr>19th century</vt:lpstr>
      <vt:lpstr>19th century</vt:lpstr>
      <vt:lpstr>Galois (1811-1832) theory</vt:lpstr>
      <vt:lpstr>Abstract (modern) algebra</vt:lpstr>
      <vt:lpstr>Number theory</vt:lpstr>
      <vt:lpstr>Divisibility, prime, gcd, lcm</vt:lpstr>
      <vt:lpstr>PowerPoint Presentation</vt:lpstr>
      <vt:lpstr>PowerPoint Presentation</vt:lpstr>
      <vt:lpstr>Euclidean algorithm</vt:lpstr>
      <vt:lpstr>The Diophantine equation</vt:lpstr>
      <vt:lpstr>The Diophantine equation</vt:lpstr>
      <vt:lpstr>Congruences</vt:lpstr>
      <vt:lpstr>PowerPoint Presentation</vt:lpstr>
      <vt:lpstr>The congruence equation</vt:lpstr>
      <vt:lpstr>PowerPoint Presentation</vt:lpstr>
      <vt:lpstr>Chinese remainder theorem</vt:lpstr>
      <vt:lpstr>PowerPoint Presentation</vt:lpstr>
      <vt:lpstr>Abstract (modern) algebra</vt:lpstr>
      <vt:lpstr>Definitions</vt:lpstr>
      <vt:lpstr>PowerPoint Presentation</vt:lpstr>
      <vt:lpstr>Some notations</vt:lpstr>
      <vt:lpstr>Examples</vt:lpstr>
      <vt:lpstr>PowerPoint Presentation</vt:lpstr>
      <vt:lpstr>PowerPoint Presentation</vt:lpstr>
      <vt:lpstr>PowerPoint Presentation</vt:lpstr>
      <vt:lpstr>PowerPoint Presentation</vt:lpstr>
      <vt:lpstr>Cyclic groups</vt:lpstr>
      <vt:lpstr>PowerPoint Presentation</vt:lpstr>
      <vt:lpstr>Subgroups, cyclic subgroups</vt:lpstr>
      <vt:lpstr>PowerPoint Presentation</vt:lpstr>
      <vt:lpstr>Isomorphism</vt:lpstr>
      <vt:lpstr>Classification of finite Abelian groups</vt:lpstr>
      <vt:lpstr>PowerPoint Presentation</vt:lpstr>
      <vt:lpstr>PowerPoint Presentation</vt:lpstr>
      <vt:lpstr>PowerPoint Presentation</vt:lpstr>
      <vt:lpstr>PowerPoint Presentation</vt:lpstr>
      <vt:lpstr>Homomorphism</vt:lpstr>
      <vt:lpstr>PowerPoint Presentation</vt:lpstr>
      <vt:lpstr>PowerPoint Presentation</vt:lpstr>
      <vt:lpstr>PowerPoint Presentation</vt:lpstr>
      <vt:lpstr>PowerPoint Presentation</vt:lpstr>
      <vt:lpstr>PowerPoint Presentation</vt:lpstr>
      <vt:lpstr>PowerPoint Presentation</vt:lpstr>
      <vt:lpstr>Equivalence relation and equivalence class</vt:lpstr>
      <vt:lpstr>PowerPoint Presentation</vt:lpstr>
      <vt:lpstr>Quotient set </vt:lpstr>
      <vt:lpstr>Conjugate</vt:lpstr>
      <vt:lpstr>Conjugacy class</vt:lpstr>
      <vt:lpstr>PowerPoint Presentation</vt:lpstr>
      <vt:lpstr>Normal subgroup</vt:lpstr>
      <vt:lpstr>PowerPoint Presentation</vt:lpstr>
      <vt:lpstr>Coset</vt:lpstr>
      <vt:lpstr>Quotient group</vt:lpstr>
      <vt:lpstr>Center</vt:lpstr>
      <vt:lpstr>PowerPoint Presentation</vt:lpstr>
      <vt:lpstr>PowerPoint Presentation</vt:lpstr>
      <vt:lpstr>PowerPoint Presentation</vt:lpstr>
      <vt:lpstr>Rings</vt:lpstr>
      <vt:lpstr>PowerPoint Presentation</vt:lpstr>
      <vt:lpstr>PowerPoint Presentation</vt:lpstr>
      <vt:lpstr>Ring homomorphism</vt:lpstr>
      <vt:lpstr>PowerPoint Presentation</vt:lpstr>
      <vt:lpstr>PowerPoint Presentation</vt:lpstr>
      <vt:lpstr>Integral domain</vt:lpstr>
      <vt:lpstr>Fields</vt:lpstr>
      <vt:lpstr>PowerPoint Presentation</vt:lpstr>
      <vt:lpstr>PowerPoint Presentation</vt:lpstr>
      <vt:lpstr>Applications</vt:lpstr>
      <vt:lpstr>Kolmogorov probability theory</vt:lpstr>
      <vt:lpstr>PowerPoint Presentation</vt:lpstr>
      <vt:lpstr>PowerPoint Presentation</vt:lpstr>
      <vt:lpstr>Error correcting codes</vt:lpstr>
      <vt:lpstr>PowerPoint Presentation</vt:lpstr>
      <vt:lpstr>PowerPoint Presentation</vt:lpstr>
      <vt:lpstr>Klein four-group</vt:lpstr>
      <vt:lpstr>Quaternion</vt:lpstr>
      <vt:lpstr>Quaternion group</vt:lpstr>
      <vt:lpstr>Rubik’s cube</vt:lpstr>
      <vt:lpstr>Symmetric group</vt:lpstr>
      <vt:lpstr>PowerPoint Presentation</vt:lpstr>
      <vt:lpstr>PowerPoint Presentation</vt:lpstr>
      <vt:lpstr>Symmetry group</vt:lpstr>
      <vt:lpstr>Erlangen program</vt:lpstr>
      <vt:lpstr>Galois theory</vt:lpstr>
      <vt:lpstr>Example: x4+px2+q=0</vt:lpstr>
      <vt:lpstr>PowerPoint Presentation</vt:lpstr>
      <vt:lpstr>PowerPoint Presentation</vt:lpstr>
      <vt:lpstr>PowerPoint Presentation</vt:lpstr>
      <vt:lpstr>PowerPoint Presentation</vt:lpstr>
      <vt:lpstr>Lie group and Lie algebra</vt:lpstr>
      <vt:lpstr>References</vt:lpstr>
    </vt:vector>
  </TitlesOfParts>
  <Company>Stony Brook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Theory</dc:title>
  <dc:creator>Haiyang Yu</dc:creator>
  <cp:lastModifiedBy>Haiyang Yu</cp:lastModifiedBy>
  <cp:revision>1230</cp:revision>
  <dcterms:created xsi:type="dcterms:W3CDTF">2018-01-06T20:43:47Z</dcterms:created>
  <dcterms:modified xsi:type="dcterms:W3CDTF">2018-01-31T01:23:03Z</dcterms:modified>
</cp:coreProperties>
</file>